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5012" r:id="rId3"/>
  </p:sldMasterIdLst>
  <p:notesMasterIdLst>
    <p:notesMasterId r:id="rId10"/>
  </p:notesMasterIdLst>
  <p:handoutMasterIdLst>
    <p:handoutMasterId r:id="rId11"/>
  </p:handoutMasterIdLst>
  <p:sldIdLst>
    <p:sldId id="297" r:id="rId4"/>
    <p:sldId id="286" r:id="rId5"/>
    <p:sldId id="320" r:id="rId6"/>
    <p:sldId id="298" r:id="rId7"/>
    <p:sldId id="291" r:id="rId8"/>
    <p:sldId id="275" r:id="rId9"/>
  </p:sldIdLst>
  <p:sldSz cx="9144000" cy="6858000" type="screen4x3"/>
  <p:notesSz cx="6797675" cy="9872663"/>
  <p:defaultTextStyle>
    <a:defPPr>
      <a:defRPr lang="fi-FI"/>
    </a:defPPr>
    <a:lvl1pPr algn="l" rtl="0" eaLnBrk="0" fontAlgn="base" hangingPunct="0">
      <a:spcBef>
        <a:spcPct val="0"/>
      </a:spcBef>
      <a:spcAft>
        <a:spcPct val="0"/>
      </a:spcAft>
      <a:defRPr kern="1200">
        <a:solidFill>
          <a:schemeClr val="tx1"/>
        </a:solidFill>
        <a:latin typeface="Arial" charset="0"/>
        <a:ea typeface="+mn-ea"/>
        <a:cs typeface="+mn-cs"/>
      </a:defRPr>
    </a:lvl1pPr>
    <a:lvl2pPr marL="455613" indent="1588" algn="l" rtl="0" eaLnBrk="0" fontAlgn="base" hangingPunct="0">
      <a:spcBef>
        <a:spcPct val="0"/>
      </a:spcBef>
      <a:spcAft>
        <a:spcPct val="0"/>
      </a:spcAft>
      <a:defRPr kern="1200">
        <a:solidFill>
          <a:schemeClr val="tx1"/>
        </a:solidFill>
        <a:latin typeface="Arial" charset="0"/>
        <a:ea typeface="+mn-ea"/>
        <a:cs typeface="+mn-cs"/>
      </a:defRPr>
    </a:lvl2pPr>
    <a:lvl3pPr marL="912813" indent="1588" algn="l" rtl="0" eaLnBrk="0" fontAlgn="base" hangingPunct="0">
      <a:spcBef>
        <a:spcPct val="0"/>
      </a:spcBef>
      <a:spcAft>
        <a:spcPct val="0"/>
      </a:spcAft>
      <a:defRPr kern="1200">
        <a:solidFill>
          <a:schemeClr val="tx1"/>
        </a:solidFill>
        <a:latin typeface="Arial" charset="0"/>
        <a:ea typeface="+mn-ea"/>
        <a:cs typeface="+mn-cs"/>
      </a:defRPr>
    </a:lvl3pPr>
    <a:lvl4pPr marL="1370013" indent="1588" algn="l" rtl="0" eaLnBrk="0" fontAlgn="base" hangingPunct="0">
      <a:spcBef>
        <a:spcPct val="0"/>
      </a:spcBef>
      <a:spcAft>
        <a:spcPct val="0"/>
      </a:spcAft>
      <a:defRPr kern="1200">
        <a:solidFill>
          <a:schemeClr val="tx1"/>
        </a:solidFill>
        <a:latin typeface="Arial" charset="0"/>
        <a:ea typeface="+mn-ea"/>
        <a:cs typeface="+mn-cs"/>
      </a:defRPr>
    </a:lvl4pPr>
    <a:lvl5pPr marL="1827213" indent="1588"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7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charset="0"/>
              </a:defRPr>
            </a:lvl1pPr>
          </a:lstStyle>
          <a:p>
            <a:pPr>
              <a:defRPr/>
            </a:pPr>
            <a:endParaRPr lang="fi-FI"/>
          </a:p>
        </p:txBody>
      </p:sp>
      <p:sp>
        <p:nvSpPr>
          <p:cNvPr id="3" name="Päivämäärän paikkamerkki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eaLnBrk="1" hangingPunct="1">
              <a:defRPr sz="1200">
                <a:latin typeface="Arial" charset="0"/>
              </a:defRPr>
            </a:lvl1pPr>
          </a:lstStyle>
          <a:p>
            <a:pPr>
              <a:defRPr/>
            </a:pPr>
            <a:fld id="{85014D15-FCB8-4B58-9717-F5F0F2343E6B}" type="datetimeFigureOut">
              <a:rPr lang="fi-FI"/>
              <a:pPr>
                <a:defRPr/>
              </a:pPr>
              <a:t>2.6.2015</a:t>
            </a:fld>
            <a:endParaRPr lang="fi-FI" dirty="0"/>
          </a:p>
        </p:txBody>
      </p:sp>
      <p:sp>
        <p:nvSpPr>
          <p:cNvPr id="4" name="Alatunnisteen paikkamerkki 3"/>
          <p:cNvSpPr>
            <a:spLocks noGrp="1"/>
          </p:cNvSpPr>
          <p:nvPr>
            <p:ph type="ftr" sz="quarter" idx="2"/>
          </p:nvPr>
        </p:nvSpPr>
        <p:spPr>
          <a:xfrm>
            <a:off x="0" y="9377363"/>
            <a:ext cx="2946400" cy="493712"/>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fi-FI"/>
          </a:p>
        </p:txBody>
      </p:sp>
      <p:sp>
        <p:nvSpPr>
          <p:cNvPr id="5" name="Dian numeron paikkamerkki 4"/>
          <p:cNvSpPr>
            <a:spLocks noGrp="1"/>
          </p:cNvSpPr>
          <p:nvPr>
            <p:ph type="sldNum" sz="quarter" idx="3"/>
          </p:nvPr>
        </p:nvSpPr>
        <p:spPr>
          <a:xfrm>
            <a:off x="3849688" y="9377363"/>
            <a:ext cx="2946400"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EEDA952-572E-4159-8E39-37B53435C06E}" type="slidenum">
              <a:rPr lang="fi-FI" altLang="fi-FI"/>
              <a:pPr>
                <a:defRPr/>
              </a:pPr>
              <a:t>‹#›</a:t>
            </a:fld>
            <a:endParaRPr lang="fi-FI" altLang="fi-FI"/>
          </a:p>
        </p:txBody>
      </p:sp>
    </p:spTree>
    <p:extLst>
      <p:ext uri="{BB962C8B-B14F-4D97-AF65-F5344CB8AC3E}">
        <p14:creationId xmlns:p14="http://schemas.microsoft.com/office/powerpoint/2010/main" val="5944781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fi-FI"/>
          </a:p>
        </p:txBody>
      </p:sp>
      <p:sp>
        <p:nvSpPr>
          <p:cNvPr id="3075" name="Rectangle 3"/>
          <p:cNvSpPr>
            <a:spLocks noGrp="1" noChangeArrowheads="1"/>
          </p:cNvSpPr>
          <p:nvPr>
            <p:ph type="dt" idx="1"/>
          </p:nvPr>
        </p:nvSpPr>
        <p:spPr bwMode="auto">
          <a:xfrm>
            <a:off x="3849688"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fi-FI"/>
          </a:p>
        </p:txBody>
      </p:sp>
      <p:sp>
        <p:nvSpPr>
          <p:cNvPr id="68612" name="Rectangle 4"/>
          <p:cNvSpPr>
            <a:spLocks noGrp="1" noRot="1" noChangeAspect="1" noChangeArrowheads="1" noTextEdit="1"/>
          </p:cNvSpPr>
          <p:nvPr>
            <p:ph type="sldImg" idx="2"/>
          </p:nvPr>
        </p:nvSpPr>
        <p:spPr bwMode="auto">
          <a:xfrm>
            <a:off x="930275" y="741363"/>
            <a:ext cx="4937125" cy="3702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79450" y="4689475"/>
            <a:ext cx="5438775"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noProof="0" smtClean="0"/>
              <a:t>Muokkaa tekstin perustyylejä napsauttamalla</a:t>
            </a:r>
          </a:p>
          <a:p>
            <a:pPr lvl="1"/>
            <a:r>
              <a:rPr lang="fi-FI" noProof="0" smtClean="0"/>
              <a:t>toinen taso</a:t>
            </a:r>
          </a:p>
          <a:p>
            <a:pPr lvl="2"/>
            <a:r>
              <a:rPr lang="fi-FI" noProof="0" smtClean="0"/>
              <a:t>kolmas taso</a:t>
            </a:r>
          </a:p>
          <a:p>
            <a:pPr lvl="3"/>
            <a:r>
              <a:rPr lang="fi-FI" noProof="0" smtClean="0"/>
              <a:t>neljäs taso</a:t>
            </a:r>
          </a:p>
          <a:p>
            <a:pPr lvl="4"/>
            <a:r>
              <a:rPr lang="fi-FI" noProof="0" smtClean="0"/>
              <a:t>viides taso</a:t>
            </a:r>
          </a:p>
        </p:txBody>
      </p:sp>
      <p:sp>
        <p:nvSpPr>
          <p:cNvPr id="3078" name="Rectangle 6"/>
          <p:cNvSpPr>
            <a:spLocks noGrp="1" noChangeArrowheads="1"/>
          </p:cNvSpPr>
          <p:nvPr>
            <p:ph type="ftr" sz="quarter" idx="4"/>
          </p:nvPr>
        </p:nvSpPr>
        <p:spPr bwMode="auto">
          <a:xfrm>
            <a:off x="0" y="9377363"/>
            <a:ext cx="29464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fi-FI"/>
          </a:p>
        </p:txBody>
      </p:sp>
      <p:sp>
        <p:nvSpPr>
          <p:cNvPr id="3079" name="Rectangle 7"/>
          <p:cNvSpPr>
            <a:spLocks noGrp="1" noChangeArrowheads="1"/>
          </p:cNvSpPr>
          <p:nvPr>
            <p:ph type="sldNum" sz="quarter" idx="5"/>
          </p:nvPr>
        </p:nvSpPr>
        <p:spPr bwMode="auto">
          <a:xfrm>
            <a:off x="3849688" y="9377363"/>
            <a:ext cx="29464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97D1AF5-5092-4CA4-BAE7-73B6F5616262}" type="slidenum">
              <a:rPr lang="fi-FI" altLang="fi-FI"/>
              <a:pPr>
                <a:defRPr/>
              </a:pPr>
              <a:t>‹#›</a:t>
            </a:fld>
            <a:endParaRPr lang="fi-FI" altLang="fi-FI"/>
          </a:p>
        </p:txBody>
      </p:sp>
    </p:spTree>
    <p:extLst>
      <p:ext uri="{BB962C8B-B14F-4D97-AF65-F5344CB8AC3E}">
        <p14:creationId xmlns:p14="http://schemas.microsoft.com/office/powerpoint/2010/main" val="3353548499"/>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Arial" charset="0"/>
        <a:ea typeface="+mn-ea"/>
        <a:cs typeface="+mn-cs"/>
      </a:defRPr>
    </a:lvl1pPr>
    <a:lvl2pPr marL="455613" algn="l" defTabSz="912813" rtl="0" eaLnBrk="0" fontAlgn="base" hangingPunct="0">
      <a:spcBef>
        <a:spcPct val="30000"/>
      </a:spcBef>
      <a:spcAft>
        <a:spcPct val="0"/>
      </a:spcAft>
      <a:defRPr sz="1200" kern="1200">
        <a:solidFill>
          <a:schemeClr val="tx1"/>
        </a:solidFill>
        <a:latin typeface="Arial" charset="0"/>
        <a:ea typeface="+mn-ea"/>
        <a:cs typeface="+mn-cs"/>
      </a:defRPr>
    </a:lvl2pPr>
    <a:lvl3pPr marL="912813" algn="l" defTabSz="912813" rtl="0" eaLnBrk="0" fontAlgn="base" hangingPunct="0">
      <a:spcBef>
        <a:spcPct val="30000"/>
      </a:spcBef>
      <a:spcAft>
        <a:spcPct val="0"/>
      </a:spcAft>
      <a:defRPr sz="1200" kern="1200">
        <a:solidFill>
          <a:schemeClr val="tx1"/>
        </a:solidFill>
        <a:latin typeface="Arial" charset="0"/>
        <a:ea typeface="+mn-ea"/>
        <a:cs typeface="+mn-cs"/>
      </a:defRPr>
    </a:lvl3pPr>
    <a:lvl4pPr marL="1370013" algn="l" defTabSz="912813" rtl="0" eaLnBrk="0" fontAlgn="base" hangingPunct="0">
      <a:spcBef>
        <a:spcPct val="30000"/>
      </a:spcBef>
      <a:spcAft>
        <a:spcPct val="0"/>
      </a:spcAft>
      <a:defRPr sz="1200" kern="1200">
        <a:solidFill>
          <a:schemeClr val="tx1"/>
        </a:solidFill>
        <a:latin typeface="Arial" charset="0"/>
        <a:ea typeface="+mn-ea"/>
        <a:cs typeface="+mn-cs"/>
      </a:defRPr>
    </a:lvl4pPr>
    <a:lvl5pPr marL="1827213" algn="l" defTabSz="912813"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F78F1212-226D-423F-B742-8E5F0EDC8F9A}" type="slidenum">
              <a:rPr lang="fi-FI" altLang="fi-FI" smtClean="0">
                <a:solidFill>
                  <a:srgbClr val="000000"/>
                </a:solidFill>
              </a:rPr>
              <a:pPr>
                <a:spcBef>
                  <a:spcPct val="0"/>
                </a:spcBef>
              </a:pPr>
              <a:t>1</a:t>
            </a:fld>
            <a:endParaRPr lang="fi-FI" altLang="fi-FI" smtClean="0">
              <a:solidFill>
                <a:srgbClr val="000000"/>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B8EA1DEA-4870-42D9-821A-5D675140A7EE}" type="slidenum">
              <a:rPr lang="fi-FI" altLang="fi-FI">
                <a:solidFill>
                  <a:srgbClr val="000000"/>
                </a:solidFill>
              </a:rPr>
              <a:pPr>
                <a:spcBef>
                  <a:spcPct val="0"/>
                </a:spcBef>
              </a:pPr>
              <a:t>3</a:t>
            </a:fld>
            <a:endParaRPr lang="fi-FI" altLang="fi-FI">
              <a:solidFill>
                <a:srgbClr val="000000"/>
              </a:solidFill>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495ECE15-B8DF-4130-B139-20A1EB2A238D}" type="slidenum">
              <a:rPr lang="fi-FI" altLang="fi-FI" smtClean="0">
                <a:solidFill>
                  <a:srgbClr val="000000"/>
                </a:solidFill>
              </a:rPr>
              <a:pPr>
                <a:spcBef>
                  <a:spcPct val="0"/>
                </a:spcBef>
              </a:pPr>
              <a:t>4</a:t>
            </a:fld>
            <a:endParaRPr lang="fi-FI" altLang="fi-FI" smtClean="0">
              <a:solidFill>
                <a:srgbClr val="000000"/>
              </a:solidFill>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33716A8A-0AEF-458D-AC7E-3CDA5C6D0012}" type="slidenum">
              <a:rPr lang="fi-FI" altLang="fi-FI"/>
              <a:pPr>
                <a:defRPr/>
              </a:pPr>
              <a:t>‹#›</a:t>
            </a:fld>
            <a:endParaRPr lang="fi-FI" altLang="fi-FI"/>
          </a:p>
        </p:txBody>
      </p:sp>
    </p:spTree>
    <p:extLst>
      <p:ext uri="{BB962C8B-B14F-4D97-AF65-F5344CB8AC3E}">
        <p14:creationId xmlns:p14="http://schemas.microsoft.com/office/powerpoint/2010/main" val="2690064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AE7BAC09-DFEB-4DED-944B-EB5AB6731BA6}" type="slidenum">
              <a:rPr lang="fi-FI" altLang="fi-FI"/>
              <a:pPr>
                <a:defRPr/>
              </a:pPr>
              <a:t>‹#›</a:t>
            </a:fld>
            <a:endParaRPr lang="fi-FI" altLang="fi-FI"/>
          </a:p>
        </p:txBody>
      </p:sp>
    </p:spTree>
    <p:extLst>
      <p:ext uri="{BB962C8B-B14F-4D97-AF65-F5344CB8AC3E}">
        <p14:creationId xmlns:p14="http://schemas.microsoft.com/office/powerpoint/2010/main" val="2031792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0963EEFA-7FFA-45ED-AE49-9B6C55479AF6}" type="slidenum">
              <a:rPr lang="fi-FI" altLang="fi-FI"/>
              <a:pPr>
                <a:defRPr/>
              </a:pPr>
              <a:t>‹#›</a:t>
            </a:fld>
            <a:endParaRPr lang="fi-FI" altLang="fi-FI"/>
          </a:p>
        </p:txBody>
      </p:sp>
    </p:spTree>
    <p:extLst>
      <p:ext uri="{BB962C8B-B14F-4D97-AF65-F5344CB8AC3E}">
        <p14:creationId xmlns:p14="http://schemas.microsoft.com/office/powerpoint/2010/main" val="3102757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9A751406-3606-4D83-858F-FD2012A4164A}" type="slidenum">
              <a:rPr lang="fi-FI" altLang="fi-FI"/>
              <a:pPr>
                <a:defRPr/>
              </a:pPr>
              <a:t>‹#›</a:t>
            </a:fld>
            <a:endParaRPr lang="fi-FI" altLang="fi-FI"/>
          </a:p>
        </p:txBody>
      </p:sp>
    </p:spTree>
    <p:extLst>
      <p:ext uri="{BB962C8B-B14F-4D97-AF65-F5344CB8AC3E}">
        <p14:creationId xmlns:p14="http://schemas.microsoft.com/office/powerpoint/2010/main" val="4162376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D68EA7D1-2363-414D-B9C3-C13203BDD460}" type="slidenum">
              <a:rPr lang="fi-FI" altLang="fi-FI"/>
              <a:pPr>
                <a:defRPr/>
              </a:pPr>
              <a:t>‹#›</a:t>
            </a:fld>
            <a:endParaRPr lang="fi-FI" altLang="fi-FI"/>
          </a:p>
        </p:txBody>
      </p:sp>
    </p:spTree>
    <p:extLst>
      <p:ext uri="{BB962C8B-B14F-4D97-AF65-F5344CB8AC3E}">
        <p14:creationId xmlns:p14="http://schemas.microsoft.com/office/powerpoint/2010/main" val="388580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E4439226-DA3A-4B20-9A68-74A86494CB70}" type="slidenum">
              <a:rPr lang="fi-FI" altLang="fi-FI"/>
              <a:pPr>
                <a:defRPr/>
              </a:pPr>
              <a:t>‹#›</a:t>
            </a:fld>
            <a:endParaRPr lang="fi-FI" altLang="fi-FI"/>
          </a:p>
        </p:txBody>
      </p:sp>
    </p:spTree>
    <p:extLst>
      <p:ext uri="{BB962C8B-B14F-4D97-AF65-F5344CB8AC3E}">
        <p14:creationId xmlns:p14="http://schemas.microsoft.com/office/powerpoint/2010/main" val="1013932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D8911153-5618-45B9-A244-518CD9622DCE}" type="slidenum">
              <a:rPr lang="fi-FI" altLang="fi-FI"/>
              <a:pPr>
                <a:defRPr/>
              </a:pPr>
              <a:t>‹#›</a:t>
            </a:fld>
            <a:endParaRPr lang="fi-FI" altLang="fi-FI"/>
          </a:p>
        </p:txBody>
      </p:sp>
    </p:spTree>
    <p:extLst>
      <p:ext uri="{BB962C8B-B14F-4D97-AF65-F5344CB8AC3E}">
        <p14:creationId xmlns:p14="http://schemas.microsoft.com/office/powerpoint/2010/main" val="3204321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8"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9" name="Rectangle 6"/>
          <p:cNvSpPr>
            <a:spLocks noGrp="1" noChangeArrowheads="1"/>
          </p:cNvSpPr>
          <p:nvPr>
            <p:ph type="sldNum" sz="quarter" idx="12"/>
          </p:nvPr>
        </p:nvSpPr>
        <p:spPr/>
        <p:txBody>
          <a:bodyPr/>
          <a:lstStyle>
            <a:lvl1pPr>
              <a:defRPr/>
            </a:lvl1pPr>
          </a:lstStyle>
          <a:p>
            <a:pPr>
              <a:defRPr/>
            </a:pPr>
            <a:fld id="{79B82935-D331-43CC-8D54-1E29DEB165D0}" type="slidenum">
              <a:rPr lang="fi-FI" altLang="fi-FI"/>
              <a:pPr>
                <a:defRPr/>
              </a:pPr>
              <a:t>‹#›</a:t>
            </a:fld>
            <a:endParaRPr lang="fi-FI" altLang="fi-FI"/>
          </a:p>
        </p:txBody>
      </p:sp>
    </p:spTree>
    <p:extLst>
      <p:ext uri="{BB962C8B-B14F-4D97-AF65-F5344CB8AC3E}">
        <p14:creationId xmlns:p14="http://schemas.microsoft.com/office/powerpoint/2010/main" val="2967448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4"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5" name="Rectangle 6"/>
          <p:cNvSpPr>
            <a:spLocks noGrp="1" noChangeArrowheads="1"/>
          </p:cNvSpPr>
          <p:nvPr>
            <p:ph type="sldNum" sz="quarter" idx="12"/>
          </p:nvPr>
        </p:nvSpPr>
        <p:spPr/>
        <p:txBody>
          <a:bodyPr/>
          <a:lstStyle>
            <a:lvl1pPr>
              <a:defRPr/>
            </a:lvl1pPr>
          </a:lstStyle>
          <a:p>
            <a:pPr>
              <a:defRPr/>
            </a:pPr>
            <a:fld id="{BE546490-C3EA-478D-AAAE-0CD63BD8A69E}" type="slidenum">
              <a:rPr lang="fi-FI" altLang="fi-FI"/>
              <a:pPr>
                <a:defRPr/>
              </a:pPr>
              <a:t>‹#›</a:t>
            </a:fld>
            <a:endParaRPr lang="fi-FI" altLang="fi-FI"/>
          </a:p>
        </p:txBody>
      </p:sp>
    </p:spTree>
    <p:extLst>
      <p:ext uri="{BB962C8B-B14F-4D97-AF65-F5344CB8AC3E}">
        <p14:creationId xmlns:p14="http://schemas.microsoft.com/office/powerpoint/2010/main" val="9926484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3"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4" name="Rectangle 6"/>
          <p:cNvSpPr>
            <a:spLocks noGrp="1" noChangeArrowheads="1"/>
          </p:cNvSpPr>
          <p:nvPr>
            <p:ph type="sldNum" sz="quarter" idx="12"/>
          </p:nvPr>
        </p:nvSpPr>
        <p:spPr/>
        <p:txBody>
          <a:bodyPr/>
          <a:lstStyle>
            <a:lvl1pPr>
              <a:defRPr/>
            </a:lvl1pPr>
          </a:lstStyle>
          <a:p>
            <a:pPr>
              <a:defRPr/>
            </a:pPr>
            <a:fld id="{9A5F403F-E415-4406-A7D0-3C1545F351CB}" type="slidenum">
              <a:rPr lang="fi-FI" altLang="fi-FI"/>
              <a:pPr>
                <a:defRPr/>
              </a:pPr>
              <a:t>‹#›</a:t>
            </a:fld>
            <a:endParaRPr lang="fi-FI" altLang="fi-FI"/>
          </a:p>
        </p:txBody>
      </p:sp>
    </p:spTree>
    <p:extLst>
      <p:ext uri="{BB962C8B-B14F-4D97-AF65-F5344CB8AC3E}">
        <p14:creationId xmlns:p14="http://schemas.microsoft.com/office/powerpoint/2010/main" val="14466332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F52B523B-921F-4274-A80A-44A9B89911C0}" type="slidenum">
              <a:rPr lang="fi-FI" altLang="fi-FI"/>
              <a:pPr>
                <a:defRPr/>
              </a:pPr>
              <a:t>‹#›</a:t>
            </a:fld>
            <a:endParaRPr lang="fi-FI" altLang="fi-FI"/>
          </a:p>
        </p:txBody>
      </p:sp>
    </p:spTree>
    <p:extLst>
      <p:ext uri="{BB962C8B-B14F-4D97-AF65-F5344CB8AC3E}">
        <p14:creationId xmlns:p14="http://schemas.microsoft.com/office/powerpoint/2010/main" val="2484927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37C1B0D8-6857-4C30-8E02-5827338464E7}" type="slidenum">
              <a:rPr lang="fi-FI" altLang="fi-FI"/>
              <a:pPr>
                <a:defRPr/>
              </a:pPr>
              <a:t>‹#›</a:t>
            </a:fld>
            <a:endParaRPr lang="fi-FI" altLang="fi-FI"/>
          </a:p>
        </p:txBody>
      </p:sp>
    </p:spTree>
    <p:extLst>
      <p:ext uri="{BB962C8B-B14F-4D97-AF65-F5344CB8AC3E}">
        <p14:creationId xmlns:p14="http://schemas.microsoft.com/office/powerpoint/2010/main" val="3377667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347A354B-60AB-400D-9DEF-8AF39A8E05FA}" type="slidenum">
              <a:rPr lang="fi-FI" altLang="fi-FI"/>
              <a:pPr>
                <a:defRPr/>
              </a:pPr>
              <a:t>‹#›</a:t>
            </a:fld>
            <a:endParaRPr lang="fi-FI" altLang="fi-FI"/>
          </a:p>
        </p:txBody>
      </p:sp>
    </p:spTree>
    <p:extLst>
      <p:ext uri="{BB962C8B-B14F-4D97-AF65-F5344CB8AC3E}">
        <p14:creationId xmlns:p14="http://schemas.microsoft.com/office/powerpoint/2010/main" val="2741318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AB784074-D6C2-4F1D-821E-2BD14F9A0235}" type="slidenum">
              <a:rPr lang="fi-FI" altLang="fi-FI"/>
              <a:pPr>
                <a:defRPr/>
              </a:pPr>
              <a:t>‹#›</a:t>
            </a:fld>
            <a:endParaRPr lang="fi-FI" altLang="fi-FI"/>
          </a:p>
        </p:txBody>
      </p:sp>
    </p:spTree>
    <p:extLst>
      <p:ext uri="{BB962C8B-B14F-4D97-AF65-F5344CB8AC3E}">
        <p14:creationId xmlns:p14="http://schemas.microsoft.com/office/powerpoint/2010/main" val="358674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A55543FC-834F-47C4-86EF-2545B05E9334}" type="slidenum">
              <a:rPr lang="fi-FI" altLang="fi-FI"/>
              <a:pPr>
                <a:defRPr/>
              </a:pPr>
              <a:t>‹#›</a:t>
            </a:fld>
            <a:endParaRPr lang="fi-FI" altLang="fi-FI"/>
          </a:p>
        </p:txBody>
      </p:sp>
    </p:spTree>
    <p:extLst>
      <p:ext uri="{BB962C8B-B14F-4D97-AF65-F5344CB8AC3E}">
        <p14:creationId xmlns:p14="http://schemas.microsoft.com/office/powerpoint/2010/main" val="2980270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FFDC930-2EA7-464A-9526-71F79DD66056}"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785779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3564C0-F5BD-4A4E-9428-56C01905D9A5}"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6834375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A85407-5FA7-43B2-A32A-10CC8EB6EAC5}"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8517337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1FDAC05-396B-4B6B-8C45-0A6D18CC577B}"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3291724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31F3B27-5E85-491E-A671-0FEF25B9E6FE}"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4075616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19949D-DE55-472F-835F-B6CE74E1409C}"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2627235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3F7DACA-A912-42C2-84E4-ED5B18A9F482}"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73505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94375E65-C85C-4DAC-888A-EA64E926A168}" type="slidenum">
              <a:rPr lang="fi-FI" altLang="fi-FI"/>
              <a:pPr>
                <a:defRPr/>
              </a:pPr>
              <a:t>‹#›</a:t>
            </a:fld>
            <a:endParaRPr lang="fi-FI" altLang="fi-FI"/>
          </a:p>
        </p:txBody>
      </p:sp>
    </p:spTree>
    <p:extLst>
      <p:ext uri="{BB962C8B-B14F-4D97-AF65-F5344CB8AC3E}">
        <p14:creationId xmlns:p14="http://schemas.microsoft.com/office/powerpoint/2010/main" val="989267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9FC14D-8345-4D40-8DA0-6B89E92EAE60}"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25163191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9F9C22-EFBB-48A6-A2B9-915AA9783AD1}"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6914824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6708AF6-2EE8-4A2B-BA0F-C95F08500EA7}"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37480862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0FC950D-A0C1-42A4-9B6E-EDA62CCC720D}"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34040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D8FE55E7-EEA7-4453-8BC5-B28F44B3AB73}" type="slidenum">
              <a:rPr lang="fi-FI" altLang="fi-FI"/>
              <a:pPr>
                <a:defRPr/>
              </a:pPr>
              <a:t>‹#›</a:t>
            </a:fld>
            <a:endParaRPr lang="fi-FI" altLang="fi-FI"/>
          </a:p>
        </p:txBody>
      </p:sp>
    </p:spTree>
    <p:extLst>
      <p:ext uri="{BB962C8B-B14F-4D97-AF65-F5344CB8AC3E}">
        <p14:creationId xmlns:p14="http://schemas.microsoft.com/office/powerpoint/2010/main" val="1108851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a:ln/>
        </p:spPr>
        <p:txBody>
          <a:bodyPr/>
          <a:lstStyle>
            <a:lvl1pPr>
              <a:defRPr/>
            </a:lvl1pPr>
          </a:lstStyle>
          <a:p>
            <a:pPr>
              <a:defRPr/>
            </a:pPr>
            <a:endParaRPr lang="fi-FI"/>
          </a:p>
        </p:txBody>
      </p:sp>
      <p:sp>
        <p:nvSpPr>
          <p:cNvPr id="8" name="Rectangle 5"/>
          <p:cNvSpPr>
            <a:spLocks noGrp="1" noChangeArrowheads="1"/>
          </p:cNvSpPr>
          <p:nvPr>
            <p:ph type="ftr" sz="quarter" idx="11"/>
          </p:nvPr>
        </p:nvSpPr>
        <p:spPr>
          <a:ln/>
        </p:spPr>
        <p:txBody>
          <a:bodyPr/>
          <a:lstStyle>
            <a:lvl1pPr>
              <a:defRPr/>
            </a:lvl1pPr>
          </a:lstStyle>
          <a:p>
            <a:pPr>
              <a:defRPr/>
            </a:pPr>
            <a:endParaRPr lang="fi-FI"/>
          </a:p>
        </p:txBody>
      </p:sp>
      <p:sp>
        <p:nvSpPr>
          <p:cNvPr id="9" name="Rectangle 6"/>
          <p:cNvSpPr>
            <a:spLocks noGrp="1" noChangeArrowheads="1"/>
          </p:cNvSpPr>
          <p:nvPr>
            <p:ph type="sldNum" sz="quarter" idx="12"/>
          </p:nvPr>
        </p:nvSpPr>
        <p:spPr>
          <a:ln/>
        </p:spPr>
        <p:txBody>
          <a:bodyPr/>
          <a:lstStyle>
            <a:lvl1pPr>
              <a:defRPr/>
            </a:lvl1pPr>
          </a:lstStyle>
          <a:p>
            <a:pPr>
              <a:defRPr/>
            </a:pPr>
            <a:fld id="{926D3B5A-5371-487A-AB36-5A530D6CDA59}" type="slidenum">
              <a:rPr lang="fi-FI" altLang="fi-FI"/>
              <a:pPr>
                <a:defRPr/>
              </a:pPr>
              <a:t>‹#›</a:t>
            </a:fld>
            <a:endParaRPr lang="fi-FI" altLang="fi-FI"/>
          </a:p>
        </p:txBody>
      </p:sp>
    </p:spTree>
    <p:extLst>
      <p:ext uri="{BB962C8B-B14F-4D97-AF65-F5344CB8AC3E}">
        <p14:creationId xmlns:p14="http://schemas.microsoft.com/office/powerpoint/2010/main" val="4084131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a:ln/>
        </p:spPr>
        <p:txBody>
          <a:bodyPr/>
          <a:lstStyle>
            <a:lvl1pPr>
              <a:defRPr/>
            </a:lvl1pPr>
          </a:lstStyle>
          <a:p>
            <a:pPr>
              <a:defRPr/>
            </a:pPr>
            <a:endParaRPr lang="fi-FI"/>
          </a:p>
        </p:txBody>
      </p:sp>
      <p:sp>
        <p:nvSpPr>
          <p:cNvPr id="4" name="Rectangle 5"/>
          <p:cNvSpPr>
            <a:spLocks noGrp="1" noChangeArrowheads="1"/>
          </p:cNvSpPr>
          <p:nvPr>
            <p:ph type="ftr" sz="quarter" idx="11"/>
          </p:nvPr>
        </p:nvSpPr>
        <p:spPr>
          <a:ln/>
        </p:spPr>
        <p:txBody>
          <a:bodyPr/>
          <a:lstStyle>
            <a:lvl1pPr>
              <a:defRPr/>
            </a:lvl1pPr>
          </a:lstStyle>
          <a:p>
            <a:pPr>
              <a:defRPr/>
            </a:pPr>
            <a:endParaRPr lang="fi-FI"/>
          </a:p>
        </p:txBody>
      </p:sp>
      <p:sp>
        <p:nvSpPr>
          <p:cNvPr id="5" name="Rectangle 6"/>
          <p:cNvSpPr>
            <a:spLocks noGrp="1" noChangeArrowheads="1"/>
          </p:cNvSpPr>
          <p:nvPr>
            <p:ph type="sldNum" sz="quarter" idx="12"/>
          </p:nvPr>
        </p:nvSpPr>
        <p:spPr>
          <a:ln/>
        </p:spPr>
        <p:txBody>
          <a:bodyPr/>
          <a:lstStyle>
            <a:lvl1pPr>
              <a:defRPr/>
            </a:lvl1pPr>
          </a:lstStyle>
          <a:p>
            <a:pPr>
              <a:defRPr/>
            </a:pPr>
            <a:fld id="{FE360351-A515-417F-90C7-390395A2AE8D}" type="slidenum">
              <a:rPr lang="fi-FI" altLang="fi-FI"/>
              <a:pPr>
                <a:defRPr/>
              </a:pPr>
              <a:t>‹#›</a:t>
            </a:fld>
            <a:endParaRPr lang="fi-FI" altLang="fi-FI"/>
          </a:p>
        </p:txBody>
      </p:sp>
    </p:spTree>
    <p:extLst>
      <p:ext uri="{BB962C8B-B14F-4D97-AF65-F5344CB8AC3E}">
        <p14:creationId xmlns:p14="http://schemas.microsoft.com/office/powerpoint/2010/main" val="2294675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i-FI"/>
          </a:p>
        </p:txBody>
      </p:sp>
      <p:sp>
        <p:nvSpPr>
          <p:cNvPr id="3" name="Rectangle 5"/>
          <p:cNvSpPr>
            <a:spLocks noGrp="1" noChangeArrowheads="1"/>
          </p:cNvSpPr>
          <p:nvPr>
            <p:ph type="ftr" sz="quarter" idx="11"/>
          </p:nvPr>
        </p:nvSpPr>
        <p:spPr>
          <a:ln/>
        </p:spPr>
        <p:txBody>
          <a:bodyPr/>
          <a:lstStyle>
            <a:lvl1pPr>
              <a:defRPr/>
            </a:lvl1pPr>
          </a:lstStyle>
          <a:p>
            <a:pPr>
              <a:defRPr/>
            </a:pPr>
            <a:endParaRPr lang="fi-FI"/>
          </a:p>
        </p:txBody>
      </p:sp>
      <p:sp>
        <p:nvSpPr>
          <p:cNvPr id="4" name="Rectangle 6"/>
          <p:cNvSpPr>
            <a:spLocks noGrp="1" noChangeArrowheads="1"/>
          </p:cNvSpPr>
          <p:nvPr>
            <p:ph type="sldNum" sz="quarter" idx="12"/>
          </p:nvPr>
        </p:nvSpPr>
        <p:spPr>
          <a:ln/>
        </p:spPr>
        <p:txBody>
          <a:bodyPr/>
          <a:lstStyle>
            <a:lvl1pPr>
              <a:defRPr/>
            </a:lvl1pPr>
          </a:lstStyle>
          <a:p>
            <a:pPr>
              <a:defRPr/>
            </a:pPr>
            <a:fld id="{2E9953F8-2EEF-49C4-8F1E-42B679C87674}" type="slidenum">
              <a:rPr lang="fi-FI" altLang="fi-FI"/>
              <a:pPr>
                <a:defRPr/>
              </a:pPr>
              <a:t>‹#›</a:t>
            </a:fld>
            <a:endParaRPr lang="fi-FI" altLang="fi-FI"/>
          </a:p>
        </p:txBody>
      </p:sp>
    </p:spTree>
    <p:extLst>
      <p:ext uri="{BB962C8B-B14F-4D97-AF65-F5344CB8AC3E}">
        <p14:creationId xmlns:p14="http://schemas.microsoft.com/office/powerpoint/2010/main" val="2644114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A9AE7CCE-637E-4DF7-8730-4DD9A958D444}" type="slidenum">
              <a:rPr lang="fi-FI" altLang="fi-FI"/>
              <a:pPr>
                <a:defRPr/>
              </a:pPr>
              <a:t>‹#›</a:t>
            </a:fld>
            <a:endParaRPr lang="fi-FI" altLang="fi-FI"/>
          </a:p>
        </p:txBody>
      </p:sp>
    </p:spTree>
    <p:extLst>
      <p:ext uri="{BB962C8B-B14F-4D97-AF65-F5344CB8AC3E}">
        <p14:creationId xmlns:p14="http://schemas.microsoft.com/office/powerpoint/2010/main" val="1357579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DE1C3798-3D9E-4C45-8CA5-9F073A056B81}" type="slidenum">
              <a:rPr lang="fi-FI" altLang="fi-FI"/>
              <a:pPr>
                <a:defRPr/>
              </a:pPr>
              <a:t>‹#›</a:t>
            </a:fld>
            <a:endParaRPr lang="fi-FI" altLang="fi-FI"/>
          </a:p>
        </p:txBody>
      </p:sp>
    </p:spTree>
    <p:extLst>
      <p:ext uri="{BB962C8B-B14F-4D97-AF65-F5344CB8AC3E}">
        <p14:creationId xmlns:p14="http://schemas.microsoft.com/office/powerpoint/2010/main" val="1551528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fi-FI"/>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fi-FI"/>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87F9E6C1-24D5-4104-8DC0-F3D08FE4DFCE}" type="slidenum">
              <a:rPr lang="fi-FI" altLang="fi-FI"/>
              <a:pPr>
                <a:defRPr/>
              </a:pPr>
              <a:t>‹#›</a:t>
            </a:fld>
            <a:endParaRPr lang="fi-FI" altLang="fi-FI"/>
          </a:p>
        </p:txBody>
      </p:sp>
    </p:spTree>
  </p:cSld>
  <p:clrMap bg1="lt1" tx1="dk1" bg2="lt2" tx2="dk2" accent1="accent1" accent2="accent2" accent3="accent3" accent4="accent4" accent5="accent5" accent6="accent6" hlink="hlink" folHlink="folHlink"/>
  <p:sldLayoutIdLst>
    <p:sldLayoutId id="2147484990" r:id="rId1"/>
    <p:sldLayoutId id="2147484991" r:id="rId2"/>
    <p:sldLayoutId id="2147484992" r:id="rId3"/>
    <p:sldLayoutId id="2147484993" r:id="rId4"/>
    <p:sldLayoutId id="2147484994" r:id="rId5"/>
    <p:sldLayoutId id="2147484995" r:id="rId6"/>
    <p:sldLayoutId id="2147484996" r:id="rId7"/>
    <p:sldLayoutId id="2147484997" r:id="rId8"/>
    <p:sldLayoutId id="2147484998" r:id="rId9"/>
    <p:sldLayoutId id="2147484999" r:id="rId10"/>
    <p:sldLayoutId id="214748500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Arial" charset="0"/>
              </a:defRPr>
            </a:lvl1pPr>
          </a:lstStyle>
          <a:p>
            <a:pPr>
              <a:defRPr/>
            </a:pPr>
            <a:endParaRPr lang="fi-FI"/>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Arial" charset="0"/>
              </a:defRPr>
            </a:lvl1pPr>
          </a:lstStyle>
          <a:p>
            <a:pPr>
              <a:defRPr/>
            </a:pPr>
            <a:endParaRPr lang="fi-FI"/>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cs typeface="Arial" charset="0"/>
              </a:defRPr>
            </a:lvl1pPr>
          </a:lstStyle>
          <a:p>
            <a:pPr>
              <a:defRPr/>
            </a:pPr>
            <a:fld id="{C1636412-BBE2-4AEB-A9B1-F10D8EB3665C}" type="slidenum">
              <a:rPr lang="fi-FI" altLang="fi-FI"/>
              <a:pPr>
                <a:defRPr/>
              </a:pPr>
              <a:t>‹#›</a:t>
            </a:fld>
            <a:endParaRPr lang="fi-FI" altLang="fi-FI"/>
          </a:p>
        </p:txBody>
      </p:sp>
    </p:spTree>
  </p:cSld>
  <p:clrMap bg1="lt1" tx1="dk1" bg2="lt2" tx2="dk2" accent1="accent1" accent2="accent2" accent3="accent3" accent4="accent4" accent5="accent5" accent6="accent6" hlink="hlink" folHlink="folHlink"/>
  <p:sldLayoutIdLst>
    <p:sldLayoutId id="2147485001" r:id="rId1"/>
    <p:sldLayoutId id="2147485002" r:id="rId2"/>
    <p:sldLayoutId id="2147485003" r:id="rId3"/>
    <p:sldLayoutId id="2147485004" r:id="rId4"/>
    <p:sldLayoutId id="2147485005" r:id="rId5"/>
    <p:sldLayoutId id="2147485006" r:id="rId6"/>
    <p:sldLayoutId id="2147485007" r:id="rId7"/>
    <p:sldLayoutId id="2147485008" r:id="rId8"/>
    <p:sldLayoutId id="2147485009" r:id="rId9"/>
    <p:sldLayoutId id="2147485010" r:id="rId10"/>
    <p:sldLayoutId id="214748501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fi-FI">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fi-FI">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18F3ACB-0290-46B1-8C38-3951D11AE31E}"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698647395"/>
      </p:ext>
    </p:extLst>
  </p:cSld>
  <p:clrMap bg1="lt1" tx1="dk1" bg2="lt2" tx2="dk2" accent1="accent1" accent2="accent2" accent3="accent3" accent4="accent4" accent5="accent5" accent6="accent6" hlink="hlink" folHlink="folHlink"/>
  <p:sldLayoutIdLst>
    <p:sldLayoutId id="2147485013" r:id="rId1"/>
    <p:sldLayoutId id="2147485014" r:id="rId2"/>
    <p:sldLayoutId id="2147485015" r:id="rId3"/>
    <p:sldLayoutId id="2147485016" r:id="rId4"/>
    <p:sldLayoutId id="2147485017" r:id="rId5"/>
    <p:sldLayoutId id="2147485018" r:id="rId6"/>
    <p:sldLayoutId id="2147485019" r:id="rId7"/>
    <p:sldLayoutId id="2147485020" r:id="rId8"/>
    <p:sldLayoutId id="2147485021" r:id="rId9"/>
    <p:sldLayoutId id="2147485022" r:id="rId10"/>
    <p:sldLayoutId id="214748502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png"/><Relationship Id="rId11" Type="http://schemas.openxmlformats.org/officeDocument/2006/relationships/image" Target="../media/image9.jpeg"/><Relationship Id="rId5" Type="http://schemas.openxmlformats.org/officeDocument/2006/relationships/hyperlink" Target="mailto:piia.nygren@merikotka.fi" TargetMode="External"/><Relationship Id="rId10" Type="http://schemas.openxmlformats.org/officeDocument/2006/relationships/image" Target="../media/image7.jpeg"/><Relationship Id="rId4" Type="http://schemas.openxmlformats.org/officeDocument/2006/relationships/image" Target="../media/image10.jpeg"/><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mailto:miina.karjalainen@merikotka.fi"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401712" y="2132856"/>
            <a:ext cx="8443913" cy="2019300"/>
          </a:xfrm>
        </p:spPr>
        <p:txBody>
          <a:bodyPr/>
          <a:lstStyle/>
          <a:p>
            <a:pPr defTabSz="912813" eaLnBrk="1" hangingPunct="1"/>
            <a:r>
              <a:rPr lang="fi-FI" altLang="fi-FI" sz="3200" b="1" dirty="0" smtClean="0"/>
              <a:t>CHEMARE</a:t>
            </a:r>
            <a:r>
              <a:rPr lang="fi-FI" altLang="fi-FI" sz="2000" dirty="0" smtClean="0"/>
              <a:t> </a:t>
            </a:r>
            <a:r>
              <a:rPr lang="fi-FI" altLang="fi-FI" sz="2400" dirty="0" smtClean="0"/>
              <a:t>- </a:t>
            </a:r>
            <a:r>
              <a:rPr lang="fi-FI" altLang="fi-FI" sz="2400" dirty="0" err="1" smtClean="0"/>
              <a:t>Chemical</a:t>
            </a:r>
            <a:r>
              <a:rPr lang="fi-FI" altLang="fi-FI" sz="2400" dirty="0" smtClean="0"/>
              <a:t> </a:t>
            </a:r>
            <a:r>
              <a:rPr lang="fi-FI" altLang="fi-FI" sz="2400" dirty="0" err="1" smtClean="0"/>
              <a:t>risk</a:t>
            </a:r>
            <a:r>
              <a:rPr lang="fi-FI" altLang="fi-FI" sz="2400" dirty="0" smtClean="0"/>
              <a:t> </a:t>
            </a:r>
            <a:r>
              <a:rPr lang="fi-FI" altLang="fi-FI" sz="2400" dirty="0" err="1" smtClean="0"/>
              <a:t>assessment</a:t>
            </a:r>
            <a:r>
              <a:rPr lang="fi-FI" altLang="fi-FI" sz="2400" dirty="0" smtClean="0"/>
              <a:t>, management</a:t>
            </a:r>
            <a:br>
              <a:rPr lang="fi-FI" altLang="fi-FI" sz="2400" dirty="0" smtClean="0"/>
            </a:br>
            <a:r>
              <a:rPr lang="fi-FI" altLang="fi-FI" sz="2400" dirty="0" smtClean="0"/>
              <a:t>and </a:t>
            </a:r>
            <a:r>
              <a:rPr lang="fi-FI" altLang="fi-FI" sz="2400" dirty="0" err="1" smtClean="0"/>
              <a:t>recovery</a:t>
            </a:r>
            <a:r>
              <a:rPr lang="fi-FI" altLang="fi-FI" sz="2400" dirty="0" smtClean="0"/>
              <a:t> of the </a:t>
            </a:r>
            <a:r>
              <a:rPr lang="fi-FI" altLang="fi-FI" sz="2400" dirty="0" err="1" smtClean="0"/>
              <a:t>most</a:t>
            </a:r>
            <a:r>
              <a:rPr lang="fi-FI" altLang="fi-FI" sz="2400" dirty="0" smtClean="0"/>
              <a:t> </a:t>
            </a:r>
            <a:r>
              <a:rPr lang="fi-FI" altLang="fi-FI" sz="2400" dirty="0" err="1" smtClean="0"/>
              <a:t>commonly</a:t>
            </a:r>
            <a:r>
              <a:rPr lang="fi-FI" altLang="fi-FI" sz="2400" dirty="0" smtClean="0"/>
              <a:t> </a:t>
            </a:r>
            <a:r>
              <a:rPr lang="fi-FI" altLang="fi-FI" sz="2400" dirty="0" err="1" smtClean="0"/>
              <a:t>transported</a:t>
            </a:r>
            <a:r>
              <a:rPr lang="fi-FI" altLang="fi-FI" sz="2400" dirty="0" smtClean="0"/>
              <a:t> </a:t>
            </a:r>
            <a:r>
              <a:rPr lang="fi-FI" altLang="fi-FI" sz="2400" dirty="0" err="1" smtClean="0"/>
              <a:t>chemicals</a:t>
            </a:r>
            <a:r>
              <a:rPr lang="fi-FI" altLang="fi-FI" sz="2400" dirty="0" smtClean="0"/>
              <a:t/>
            </a:r>
            <a:br>
              <a:rPr lang="fi-FI" altLang="fi-FI" sz="2400" dirty="0" smtClean="0"/>
            </a:br>
            <a:r>
              <a:rPr lang="fi-FI" altLang="fi-FI" sz="2400" dirty="0" smtClean="0"/>
              <a:t>in the </a:t>
            </a:r>
            <a:r>
              <a:rPr lang="fi-FI" altLang="fi-FI" sz="2400" dirty="0" err="1" smtClean="0"/>
              <a:t>Baltic</a:t>
            </a:r>
            <a:r>
              <a:rPr lang="fi-FI" altLang="fi-FI" sz="2400" dirty="0" smtClean="0"/>
              <a:t> </a:t>
            </a:r>
            <a:r>
              <a:rPr lang="fi-FI" altLang="fi-FI" sz="2400" dirty="0" err="1" smtClean="0"/>
              <a:t>Sea</a:t>
            </a:r>
            <a:r>
              <a:rPr lang="fi-FI" altLang="fi-FI" sz="2400" dirty="0" smtClean="0"/>
              <a:t>; </a:t>
            </a:r>
            <a:r>
              <a:rPr lang="fi-FI" altLang="fi-FI" sz="2400" dirty="0" err="1" smtClean="0"/>
              <a:t>progress</a:t>
            </a:r>
            <a:r>
              <a:rPr lang="fi-FI" altLang="fi-FI" sz="2400" dirty="0" smtClean="0"/>
              <a:t> of the </a:t>
            </a:r>
            <a:r>
              <a:rPr lang="fi-FI" altLang="fi-FI" sz="2400" dirty="0" err="1" smtClean="0"/>
              <a:t>Seed</a:t>
            </a:r>
            <a:r>
              <a:rPr lang="fi-FI" altLang="fi-FI" sz="2400" dirty="0" smtClean="0"/>
              <a:t> Money Project</a:t>
            </a:r>
            <a:endParaRPr lang="en-GB" altLang="fi-FI" sz="2400" dirty="0" smtClean="0"/>
          </a:p>
        </p:txBody>
      </p:sp>
      <p:sp>
        <p:nvSpPr>
          <p:cNvPr id="4" name="Rectangle 2"/>
          <p:cNvSpPr txBox="1">
            <a:spLocks noChangeArrowheads="1"/>
          </p:cNvSpPr>
          <p:nvPr/>
        </p:nvSpPr>
        <p:spPr bwMode="auto">
          <a:xfrm>
            <a:off x="582613" y="3965575"/>
            <a:ext cx="8348662"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defRPr/>
            </a:pPr>
            <a:r>
              <a:rPr lang="en-US" sz="2000" kern="0" dirty="0" smtClean="0">
                <a:solidFill>
                  <a:srgbClr val="000000"/>
                </a:solidFill>
              </a:rPr>
              <a:t>Piia </a:t>
            </a:r>
            <a:r>
              <a:rPr lang="en-US" sz="2000" kern="0" dirty="0">
                <a:solidFill>
                  <a:srgbClr val="000000"/>
                </a:solidFill>
              </a:rPr>
              <a:t>Nygren	</a:t>
            </a:r>
            <a:r>
              <a:rPr lang="en-US" sz="2000" kern="0" dirty="0" smtClean="0">
                <a:solidFill>
                  <a:srgbClr val="000000"/>
                </a:solidFill>
              </a:rPr>
              <a:t>		</a:t>
            </a:r>
            <a:r>
              <a:rPr lang="en-US" sz="2000" kern="0" dirty="0" err="1" smtClean="0">
                <a:solidFill>
                  <a:srgbClr val="000000"/>
                </a:solidFill>
              </a:rPr>
              <a:t>Kotka</a:t>
            </a:r>
            <a:r>
              <a:rPr lang="en-US" sz="2000" kern="0" dirty="0" smtClean="0">
                <a:solidFill>
                  <a:srgbClr val="000000"/>
                </a:solidFill>
              </a:rPr>
              <a:t> </a:t>
            </a:r>
            <a:r>
              <a:rPr lang="en-US" sz="2000" kern="0" dirty="0">
                <a:solidFill>
                  <a:srgbClr val="000000"/>
                </a:solidFill>
              </a:rPr>
              <a:t>Maritime Research Centre</a:t>
            </a:r>
            <a:endParaRPr lang="en-US" sz="2000" kern="0" dirty="0" smtClean="0">
              <a:solidFill>
                <a:srgbClr val="000000"/>
              </a:solidFill>
            </a:endParaRPr>
          </a:p>
          <a:p>
            <a:pPr algn="l" eaLnBrk="1" hangingPunct="1">
              <a:defRPr/>
            </a:pPr>
            <a:endParaRPr lang="en-GB" sz="2000" kern="0" dirty="0" smtClean="0">
              <a:solidFill>
                <a:srgbClr val="000000"/>
              </a:solidFill>
            </a:endParaRPr>
          </a:p>
          <a:p>
            <a:pPr algn="r" eaLnBrk="1" hangingPunct="1">
              <a:defRPr/>
            </a:pPr>
            <a:r>
              <a:rPr lang="en-GB" sz="2000" b="1" kern="0" dirty="0" smtClean="0">
                <a:solidFill>
                  <a:srgbClr val="000000"/>
                </a:solidFill>
              </a:rPr>
              <a:t>Riga 17.6.2015</a:t>
            </a:r>
            <a:endParaRPr lang="en-GB" sz="2000" b="1" kern="0" dirty="0" smtClean="0">
              <a:solidFill>
                <a:srgbClr val="000000"/>
              </a:solidFill>
            </a:endParaRPr>
          </a:p>
        </p:txBody>
      </p:sp>
      <p:pic>
        <p:nvPicPr>
          <p:cNvPr id="4403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7475" y="147638"/>
            <a:ext cx="987425"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1225" y="144463"/>
            <a:ext cx="1085850" cy="811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Kuva 6" descr="EUSBSR logo - for light backgrounds_seed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41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Kuva 7" descr="EU_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650" y="611028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Suorakulmio 1"/>
          <p:cNvSpPr>
            <a:spLocks noChangeArrowheads="1"/>
          </p:cNvSpPr>
          <p:nvPr/>
        </p:nvSpPr>
        <p:spPr bwMode="auto">
          <a:xfrm>
            <a:off x="1339850" y="6149975"/>
            <a:ext cx="1939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Part-financed by </a:t>
            </a:r>
            <a:endParaRPr lang="fi-FI" altLang="fi-FI" sz="1400">
              <a:solidFill>
                <a:srgbClr val="000000"/>
              </a:solidFill>
            </a:endParaRPr>
          </a:p>
          <a:p>
            <a:pPr eaLnBrk="1" hangingPunct="1">
              <a:spcBef>
                <a:spcPct val="0"/>
              </a:spcBef>
              <a:buFontTx/>
              <a:buNone/>
            </a:pPr>
            <a:r>
              <a:rPr lang="en-GB" altLang="fi-FI" sz="1400" b="1">
                <a:solidFill>
                  <a:srgbClr val="000000"/>
                </a:solidFill>
              </a:rPr>
              <a:t>the European Union</a:t>
            </a:r>
            <a:endParaRPr lang="fi-FI" altLang="fi-FI" sz="1400">
              <a:solidFill>
                <a:srgbClr val="000000"/>
              </a:solidFill>
            </a:endParaRPr>
          </a:p>
        </p:txBody>
      </p:sp>
      <p:pic>
        <p:nvPicPr>
          <p:cNvPr id="44041" name="Kuva 9" descr="IB_Logo_positiv_rg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3038" y="6102350"/>
            <a:ext cx="10080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Suorakulmio 2"/>
          <p:cNvSpPr>
            <a:spLocks noChangeArrowheads="1"/>
          </p:cNvSpPr>
          <p:nvPr/>
        </p:nvSpPr>
        <p:spPr bwMode="auto">
          <a:xfrm>
            <a:off x="3279775" y="6115050"/>
            <a:ext cx="1871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Investitionsbank </a:t>
            </a:r>
            <a:endParaRPr lang="fi-FI" altLang="fi-FI" sz="1400">
              <a:solidFill>
                <a:srgbClr val="000000"/>
              </a:solidFill>
            </a:endParaRPr>
          </a:p>
          <a:p>
            <a:pPr eaLnBrk="1" hangingPunct="1">
              <a:spcBef>
                <a:spcPct val="0"/>
              </a:spcBef>
              <a:buFontTx/>
              <a:buNone/>
            </a:pPr>
            <a:r>
              <a:rPr lang="en-GB" altLang="fi-FI" sz="1400" b="1">
                <a:solidFill>
                  <a:srgbClr val="000000"/>
                </a:solidFill>
              </a:rPr>
              <a:t>Schleswig-Holstein</a:t>
            </a:r>
            <a:endParaRPr lang="fi-FI" altLang="fi-FI" sz="1400">
              <a:solidFill>
                <a:srgbClr val="000000"/>
              </a:solidFill>
            </a:endParaRPr>
          </a:p>
        </p:txBody>
      </p:sp>
      <p:pic>
        <p:nvPicPr>
          <p:cNvPr id="44043" name="Picture 11" descr="C:\Users\E1002257\AppData\Local\Microsoft\Windows\Temporary Internet Files\Content.Outlook\20T7UIA7\TY_logo_ring_joonega_sinin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2563" y="102393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12" descr="C:\Users\E1002257\AppData\Local\Microsoft\Windows\Temporary Internet Files\Content.Outlook\20T7UIA7\Logga SMHI 2010 ny.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38850" y="1149350"/>
            <a:ext cx="13684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Otsikko 1"/>
          <p:cNvSpPr>
            <a:spLocks noGrp="1"/>
          </p:cNvSpPr>
          <p:nvPr>
            <p:ph type="title"/>
          </p:nvPr>
        </p:nvSpPr>
        <p:spPr/>
        <p:txBody>
          <a:bodyPr/>
          <a:lstStyle/>
          <a:p>
            <a:pPr defTabSz="912813"/>
            <a:r>
              <a:rPr lang="fi-FI" altLang="fi-FI" sz="4000" dirty="0" smtClean="0"/>
              <a:t>CHEMARE </a:t>
            </a:r>
            <a:r>
              <a:rPr lang="fi-FI" altLang="fi-FI" sz="4000" dirty="0" err="1" smtClean="0"/>
              <a:t>consortium</a:t>
            </a:r>
            <a:endParaRPr lang="fi-FI" altLang="fi-FI" sz="4000" dirty="0" smtClean="0"/>
          </a:p>
        </p:txBody>
      </p:sp>
      <p:sp>
        <p:nvSpPr>
          <p:cNvPr id="5123" name="Sisällön paikkamerkki 2"/>
          <p:cNvSpPr>
            <a:spLocks noGrp="1"/>
          </p:cNvSpPr>
          <p:nvPr>
            <p:ph idx="1"/>
          </p:nvPr>
        </p:nvSpPr>
        <p:spPr>
          <a:xfrm>
            <a:off x="683568" y="1628775"/>
            <a:ext cx="8460432" cy="3240385"/>
          </a:xfrm>
        </p:spPr>
        <p:txBody>
          <a:bodyPr/>
          <a:lstStyle/>
          <a:p>
            <a:pPr marL="342900">
              <a:tabLst>
                <a:tab pos="1346200" algn="l"/>
                <a:tab pos="1612900" algn="l"/>
              </a:tabLst>
              <a:defRPr/>
            </a:pPr>
            <a:r>
              <a:rPr lang="en-GB" sz="1400" b="1" dirty="0" smtClean="0">
                <a:solidFill>
                  <a:schemeClr val="accent5">
                    <a:lumMod val="25000"/>
                  </a:schemeClr>
                </a:solidFill>
              </a:rPr>
              <a:t>Finland </a:t>
            </a:r>
            <a:r>
              <a:rPr lang="en-GB" sz="1400" b="1" dirty="0" smtClean="0">
                <a:solidFill>
                  <a:schemeClr val="accent5">
                    <a:lumMod val="25000"/>
                  </a:schemeClr>
                </a:solidFill>
              </a:rPr>
              <a:t>	</a:t>
            </a:r>
            <a:r>
              <a:rPr lang="en-GB" sz="1400" b="1" dirty="0" err="1" smtClean="0">
                <a:solidFill>
                  <a:schemeClr val="accent5">
                    <a:lumMod val="25000"/>
                  </a:schemeClr>
                </a:solidFill>
              </a:rPr>
              <a:t>Kotka</a:t>
            </a:r>
            <a:r>
              <a:rPr lang="en-GB" sz="1400" b="1" dirty="0" smtClean="0">
                <a:solidFill>
                  <a:schemeClr val="accent5">
                    <a:lumMod val="25000"/>
                  </a:schemeClr>
                </a:solidFill>
              </a:rPr>
              <a:t> </a:t>
            </a:r>
            <a:r>
              <a:rPr lang="en-GB" sz="1400" b="1" dirty="0">
                <a:solidFill>
                  <a:schemeClr val="accent5">
                    <a:lumMod val="25000"/>
                  </a:schemeClr>
                </a:solidFill>
              </a:rPr>
              <a:t>Maritime Research Centre (</a:t>
            </a:r>
            <a:r>
              <a:rPr lang="en-GB" sz="1400" b="1" dirty="0" smtClean="0">
                <a:solidFill>
                  <a:schemeClr val="accent5">
                    <a:lumMod val="25000"/>
                  </a:schemeClr>
                </a:solidFill>
              </a:rPr>
              <a:t>KMRC)</a:t>
            </a:r>
          </a:p>
          <a:p>
            <a:pPr marL="342900">
              <a:tabLst>
                <a:tab pos="1346200" algn="l"/>
                <a:tab pos="1612900" algn="l"/>
              </a:tabLst>
              <a:defRPr/>
            </a:pPr>
            <a:r>
              <a:rPr lang="en-GB" sz="1400" b="1" dirty="0" smtClean="0">
                <a:solidFill>
                  <a:schemeClr val="accent5">
                    <a:lumMod val="25000"/>
                  </a:schemeClr>
                </a:solidFill>
              </a:rPr>
              <a:t>Finland </a:t>
            </a:r>
            <a:r>
              <a:rPr lang="en-GB" sz="1400" b="1" dirty="0">
                <a:solidFill>
                  <a:schemeClr val="accent5">
                    <a:lumMod val="25000"/>
                  </a:schemeClr>
                </a:solidFill>
              </a:rPr>
              <a:t>	</a:t>
            </a:r>
            <a:r>
              <a:rPr lang="en-GB" sz="1400" b="1" dirty="0" smtClean="0">
                <a:solidFill>
                  <a:schemeClr val="accent5">
                    <a:lumMod val="25000"/>
                  </a:schemeClr>
                </a:solidFill>
              </a:rPr>
              <a:t>Finnish </a:t>
            </a:r>
            <a:r>
              <a:rPr lang="en-GB" sz="1400" b="1" dirty="0">
                <a:solidFill>
                  <a:schemeClr val="accent5">
                    <a:lumMod val="25000"/>
                  </a:schemeClr>
                </a:solidFill>
              </a:rPr>
              <a:t>Environment Institute (</a:t>
            </a:r>
            <a:r>
              <a:rPr lang="en-GB" sz="1400" b="1" dirty="0" smtClean="0">
                <a:solidFill>
                  <a:schemeClr val="accent5">
                    <a:lumMod val="25000"/>
                  </a:schemeClr>
                </a:solidFill>
              </a:rPr>
              <a:t>SYKE)</a:t>
            </a:r>
          </a:p>
          <a:p>
            <a:pPr marL="342900">
              <a:tabLst>
                <a:tab pos="1346200" algn="l"/>
                <a:tab pos="1612900" algn="l"/>
              </a:tabLst>
              <a:defRPr/>
            </a:pPr>
            <a:r>
              <a:rPr lang="en-GB" sz="1400" b="1" dirty="0" smtClean="0">
                <a:solidFill>
                  <a:schemeClr val="accent5">
                    <a:lumMod val="25000"/>
                  </a:schemeClr>
                </a:solidFill>
              </a:rPr>
              <a:t>Finland </a:t>
            </a:r>
            <a:r>
              <a:rPr lang="en-GB" sz="1400" b="1" dirty="0">
                <a:solidFill>
                  <a:schemeClr val="accent5">
                    <a:lumMod val="25000"/>
                  </a:schemeClr>
                </a:solidFill>
              </a:rPr>
              <a:t>	</a:t>
            </a:r>
            <a:r>
              <a:rPr lang="en-GB" sz="1400" b="1" dirty="0" smtClean="0">
                <a:solidFill>
                  <a:schemeClr val="accent5">
                    <a:lumMod val="25000"/>
                  </a:schemeClr>
                </a:solidFill>
              </a:rPr>
              <a:t>University </a:t>
            </a:r>
            <a:r>
              <a:rPr lang="en-GB" sz="1400" b="1" dirty="0" smtClean="0">
                <a:solidFill>
                  <a:schemeClr val="accent5">
                    <a:lumMod val="25000"/>
                  </a:schemeClr>
                </a:solidFill>
              </a:rPr>
              <a:t>of </a:t>
            </a:r>
            <a:r>
              <a:rPr lang="en-GB" sz="1400" b="1" dirty="0">
                <a:solidFill>
                  <a:schemeClr val="accent5">
                    <a:lumMod val="25000"/>
                  </a:schemeClr>
                </a:solidFill>
              </a:rPr>
              <a:t>Turku, </a:t>
            </a:r>
            <a:r>
              <a:rPr lang="en-GB" sz="1400" b="1" dirty="0" err="1" smtClean="0">
                <a:solidFill>
                  <a:schemeClr val="accent5">
                    <a:lumMod val="25000"/>
                  </a:schemeClr>
                </a:solidFill>
              </a:rPr>
              <a:t>Brahea</a:t>
            </a:r>
            <a:r>
              <a:rPr lang="en-GB" sz="1400" b="1" dirty="0" smtClean="0">
                <a:solidFill>
                  <a:schemeClr val="accent5">
                    <a:lumMod val="25000"/>
                  </a:schemeClr>
                </a:solidFill>
              </a:rPr>
              <a:t> </a:t>
            </a:r>
            <a:r>
              <a:rPr lang="en-GB" sz="1400" b="1" dirty="0" err="1" smtClean="0">
                <a:solidFill>
                  <a:schemeClr val="accent5">
                    <a:lumMod val="25000"/>
                  </a:schemeClr>
                </a:solidFill>
              </a:rPr>
              <a:t>Center</a:t>
            </a:r>
            <a:r>
              <a:rPr lang="en-GB" sz="1400" b="1" dirty="0" smtClean="0">
                <a:solidFill>
                  <a:schemeClr val="accent5">
                    <a:lumMod val="25000"/>
                  </a:schemeClr>
                </a:solidFill>
              </a:rPr>
              <a:t>, </a:t>
            </a:r>
            <a:r>
              <a:rPr lang="en-GB" sz="1400" b="1" dirty="0" smtClean="0">
                <a:solidFill>
                  <a:schemeClr val="accent5">
                    <a:lumMod val="25000"/>
                  </a:schemeClr>
                </a:solidFill>
              </a:rPr>
              <a:t>Centre </a:t>
            </a:r>
            <a:r>
              <a:rPr lang="en-GB" sz="1400" b="1" dirty="0">
                <a:solidFill>
                  <a:schemeClr val="accent5">
                    <a:lumMod val="25000"/>
                  </a:schemeClr>
                </a:solidFill>
              </a:rPr>
              <a:t>for Maritime </a:t>
            </a:r>
            <a:r>
              <a:rPr lang="en-GB" sz="1400" b="1" dirty="0" smtClean="0">
                <a:solidFill>
                  <a:schemeClr val="accent5">
                    <a:lumMod val="25000"/>
                  </a:schemeClr>
                </a:solidFill>
              </a:rPr>
              <a:t>Studies (</a:t>
            </a:r>
            <a:r>
              <a:rPr lang="en-GB" sz="1400" b="1" dirty="0" smtClean="0">
                <a:solidFill>
                  <a:schemeClr val="accent5">
                    <a:lumMod val="25000"/>
                  </a:schemeClr>
                </a:solidFill>
              </a:rPr>
              <a:t>CMS)</a:t>
            </a:r>
          </a:p>
          <a:p>
            <a:pPr marL="342900">
              <a:tabLst>
                <a:tab pos="1346200" algn="l"/>
                <a:tab pos="1612900" algn="l"/>
              </a:tabLst>
              <a:defRPr/>
            </a:pPr>
            <a:r>
              <a:rPr lang="en-GB" sz="1400" b="1" dirty="0">
                <a:solidFill>
                  <a:schemeClr val="accent5">
                    <a:lumMod val="25000"/>
                  </a:schemeClr>
                </a:solidFill>
              </a:rPr>
              <a:t>Estonia 	</a:t>
            </a:r>
            <a:r>
              <a:rPr lang="en-GB" sz="1400" b="1" dirty="0" smtClean="0">
                <a:solidFill>
                  <a:schemeClr val="accent5">
                    <a:lumMod val="25000"/>
                  </a:schemeClr>
                </a:solidFill>
              </a:rPr>
              <a:t>University </a:t>
            </a:r>
            <a:r>
              <a:rPr lang="en-GB" sz="1400" b="1" dirty="0">
                <a:solidFill>
                  <a:schemeClr val="accent5">
                    <a:lumMod val="25000"/>
                  </a:schemeClr>
                </a:solidFill>
              </a:rPr>
              <a:t>of Tartu, Estonian Marine Institute (UT)</a:t>
            </a:r>
            <a:endParaRPr lang="fi-FI" sz="1400" b="1" dirty="0">
              <a:solidFill>
                <a:schemeClr val="accent5">
                  <a:lumMod val="25000"/>
                </a:schemeClr>
              </a:solidFill>
            </a:endParaRPr>
          </a:p>
          <a:p>
            <a:pPr marL="342900">
              <a:tabLst>
                <a:tab pos="1346200" algn="l"/>
                <a:tab pos="1612900" algn="l"/>
              </a:tabLst>
              <a:defRPr/>
            </a:pPr>
            <a:r>
              <a:rPr lang="en-US" sz="1400" b="1" dirty="0">
                <a:solidFill>
                  <a:schemeClr val="accent5">
                    <a:lumMod val="25000"/>
                  </a:schemeClr>
                </a:solidFill>
              </a:rPr>
              <a:t>Estonia 	Tallinn University of Technology</a:t>
            </a:r>
            <a:endParaRPr lang="en-GB" sz="1400" b="1" dirty="0">
              <a:solidFill>
                <a:schemeClr val="accent5">
                  <a:lumMod val="25000"/>
                </a:schemeClr>
              </a:solidFill>
            </a:endParaRPr>
          </a:p>
          <a:p>
            <a:pPr marL="342900" lvl="0">
              <a:tabLst>
                <a:tab pos="1346200" algn="l"/>
                <a:tab pos="1612900" algn="l"/>
              </a:tabLst>
              <a:defRPr/>
            </a:pPr>
            <a:r>
              <a:rPr lang="en-US" sz="1400" b="1" dirty="0">
                <a:solidFill>
                  <a:schemeClr val="accent5">
                    <a:lumMod val="25000"/>
                  </a:schemeClr>
                </a:solidFill>
              </a:rPr>
              <a:t>Denmark </a:t>
            </a:r>
            <a:r>
              <a:rPr lang="en-US" sz="1400" b="1" dirty="0">
                <a:solidFill>
                  <a:schemeClr val="accent5">
                    <a:lumMod val="25000"/>
                  </a:schemeClr>
                </a:solidFill>
              </a:rPr>
              <a:t>	University of Southern Denmark, Unit for Health Promotion Research</a:t>
            </a:r>
          </a:p>
          <a:p>
            <a:pPr marL="342900">
              <a:tabLst>
                <a:tab pos="1346200" algn="l"/>
                <a:tab pos="1612900" algn="l"/>
              </a:tabLst>
              <a:defRPr/>
            </a:pPr>
            <a:r>
              <a:rPr lang="en-GB" sz="1400" b="1" dirty="0">
                <a:solidFill>
                  <a:schemeClr val="accent5">
                    <a:lumMod val="25000"/>
                  </a:schemeClr>
                </a:solidFill>
              </a:rPr>
              <a:t>Sweden	Stockholm University, </a:t>
            </a:r>
            <a:r>
              <a:rPr lang="en-US" sz="1400" b="1" dirty="0">
                <a:solidFill>
                  <a:schemeClr val="accent5">
                    <a:lumMod val="25000"/>
                  </a:schemeClr>
                </a:solidFill>
              </a:rPr>
              <a:t>Department of Applied </a:t>
            </a:r>
            <a:r>
              <a:rPr lang="en-US" sz="1400" b="1" dirty="0">
                <a:solidFill>
                  <a:schemeClr val="accent5">
                    <a:lumMod val="25000"/>
                  </a:schemeClr>
                </a:solidFill>
              </a:rPr>
              <a:t>, Environmental </a:t>
            </a:r>
            <a:r>
              <a:rPr lang="en-US" sz="1400" b="1" dirty="0">
                <a:solidFill>
                  <a:schemeClr val="accent5">
                    <a:lumMod val="25000"/>
                  </a:schemeClr>
                </a:solidFill>
              </a:rPr>
              <a:t>Science (ITM)</a:t>
            </a:r>
          </a:p>
          <a:p>
            <a:pPr marL="342900" lvl="0">
              <a:tabLst>
                <a:tab pos="1346200" algn="l"/>
                <a:tab pos="1612900" algn="l"/>
              </a:tabLst>
              <a:defRPr/>
            </a:pPr>
            <a:r>
              <a:rPr lang="en-GB" sz="1400" b="1" dirty="0">
                <a:solidFill>
                  <a:schemeClr val="accent5">
                    <a:lumMod val="25000"/>
                  </a:schemeClr>
                </a:solidFill>
              </a:rPr>
              <a:t>Finland</a:t>
            </a:r>
            <a:r>
              <a:rPr lang="en-GB" sz="1400" b="1" dirty="0">
                <a:solidFill>
                  <a:schemeClr val="accent5">
                    <a:lumMod val="25000"/>
                  </a:schemeClr>
                </a:solidFill>
              </a:rPr>
              <a:t>	Aalto University</a:t>
            </a:r>
          </a:p>
          <a:p>
            <a:pPr marL="342900" lvl="0">
              <a:tabLst>
                <a:tab pos="1346200" algn="l"/>
                <a:tab pos="1612900" algn="l"/>
              </a:tabLst>
              <a:defRPr/>
            </a:pPr>
            <a:r>
              <a:rPr lang="en-GB" sz="1400" b="1" dirty="0">
                <a:solidFill>
                  <a:schemeClr val="accent5">
                    <a:lumMod val="25000"/>
                  </a:schemeClr>
                </a:solidFill>
              </a:rPr>
              <a:t>Finland	Finnish Meteorological Institute (</a:t>
            </a:r>
            <a:r>
              <a:rPr lang="en-GB" sz="1400" b="1" dirty="0" smtClean="0">
                <a:solidFill>
                  <a:schemeClr val="accent5">
                    <a:lumMod val="25000"/>
                  </a:schemeClr>
                </a:solidFill>
              </a:rPr>
              <a:t>FMI), </a:t>
            </a:r>
            <a:r>
              <a:rPr lang="en-GB" sz="1400" b="1" dirty="0">
                <a:solidFill>
                  <a:schemeClr val="accent5">
                    <a:lumMod val="25000"/>
                  </a:schemeClr>
                </a:solidFill>
              </a:rPr>
              <a:t>Atmospheric </a:t>
            </a:r>
            <a:r>
              <a:rPr lang="en-GB" sz="1400" b="1" dirty="0">
                <a:solidFill>
                  <a:schemeClr val="accent5">
                    <a:lumMod val="25000"/>
                  </a:schemeClr>
                </a:solidFill>
              </a:rPr>
              <a:t>Dispersion </a:t>
            </a:r>
            <a:r>
              <a:rPr lang="en-GB" sz="1400" b="1" dirty="0">
                <a:solidFill>
                  <a:schemeClr val="accent5">
                    <a:lumMod val="25000"/>
                  </a:schemeClr>
                </a:solidFill>
              </a:rPr>
              <a:t>	Modelling Group</a:t>
            </a:r>
          </a:p>
          <a:p>
            <a:pPr marL="342900" lvl="0">
              <a:tabLst>
                <a:tab pos="1346200" algn="l"/>
                <a:tab pos="1612900" algn="l"/>
              </a:tabLst>
              <a:defRPr/>
            </a:pPr>
            <a:r>
              <a:rPr lang="en-GB" sz="1400" b="1" dirty="0">
                <a:solidFill>
                  <a:schemeClr val="accent5">
                    <a:lumMod val="25000"/>
                  </a:schemeClr>
                </a:solidFill>
              </a:rPr>
              <a:t>Finland  	University of Helsinki</a:t>
            </a:r>
          </a:p>
          <a:p>
            <a:pPr marL="342900">
              <a:tabLst>
                <a:tab pos="1346200" algn="l"/>
                <a:tab pos="1612900" algn="l"/>
              </a:tabLst>
              <a:defRPr/>
            </a:pPr>
            <a:r>
              <a:rPr lang="en-US" sz="1400" b="1" dirty="0">
                <a:solidFill>
                  <a:schemeClr val="accent5">
                    <a:lumMod val="25000"/>
                  </a:schemeClr>
                </a:solidFill>
              </a:rPr>
              <a:t>HELCOM</a:t>
            </a:r>
            <a:endParaRPr lang="en-US" sz="1400" b="1" dirty="0">
              <a:solidFill>
                <a:schemeClr val="accent5">
                  <a:lumMod val="25000"/>
                </a:schemeClr>
              </a:solidFill>
            </a:endParaRPr>
          </a:p>
          <a:p>
            <a:pPr marL="342900" lvl="0">
              <a:tabLst>
                <a:tab pos="1346200" algn="l"/>
                <a:tab pos="1612900" algn="l"/>
              </a:tabLst>
              <a:defRPr/>
            </a:pPr>
            <a:r>
              <a:rPr lang="en-GB" sz="1400" b="1" dirty="0">
                <a:solidFill>
                  <a:schemeClr val="accent5">
                    <a:lumMod val="25000"/>
                  </a:schemeClr>
                </a:solidFill>
              </a:rPr>
              <a:t>Latvia	</a:t>
            </a:r>
            <a:r>
              <a:rPr lang="en-US" sz="1400" b="1" dirty="0">
                <a:solidFill>
                  <a:schemeClr val="accent5">
                    <a:lumMod val="25000"/>
                  </a:schemeClr>
                </a:solidFill>
              </a:rPr>
              <a:t>Latvian Institute of Aquatic Ecology </a:t>
            </a:r>
          </a:p>
          <a:p>
            <a:pPr marL="342900">
              <a:tabLst>
                <a:tab pos="1346200" algn="l"/>
                <a:tab pos="1612900" algn="l"/>
              </a:tabLst>
              <a:defRPr/>
            </a:pPr>
            <a:r>
              <a:rPr lang="en-US" sz="1400" b="1" dirty="0">
                <a:solidFill>
                  <a:schemeClr val="accent5">
                    <a:lumMod val="25000"/>
                  </a:schemeClr>
                </a:solidFill>
              </a:rPr>
              <a:t>Lithuania 	Klaipeda University, Biology and Ecology Department </a:t>
            </a:r>
          </a:p>
          <a:p>
            <a:pPr marL="342900" lvl="0">
              <a:tabLst>
                <a:tab pos="1346200" algn="l"/>
                <a:tab pos="1612900" algn="l"/>
              </a:tabLst>
              <a:defRPr/>
            </a:pPr>
            <a:r>
              <a:rPr lang="en-GB" sz="1400" b="1" dirty="0">
                <a:solidFill>
                  <a:schemeClr val="accent5">
                    <a:lumMod val="25000"/>
                  </a:schemeClr>
                </a:solidFill>
              </a:rPr>
              <a:t>Poland </a:t>
            </a:r>
            <a:r>
              <a:rPr lang="en-GB" sz="1400" b="1" dirty="0">
                <a:solidFill>
                  <a:schemeClr val="accent5">
                    <a:lumMod val="25000"/>
                  </a:schemeClr>
                </a:solidFill>
              </a:rPr>
              <a:t>	</a:t>
            </a:r>
            <a:r>
              <a:rPr lang="en-US" sz="1400" b="1" dirty="0">
                <a:solidFill>
                  <a:schemeClr val="accent5">
                    <a:lumMod val="25000"/>
                  </a:schemeClr>
                </a:solidFill>
              </a:rPr>
              <a:t>Maritime </a:t>
            </a:r>
            <a:r>
              <a:rPr lang="en-US" sz="1400" b="1" dirty="0">
                <a:solidFill>
                  <a:schemeClr val="accent5">
                    <a:lumMod val="25000"/>
                  </a:schemeClr>
                </a:solidFill>
              </a:rPr>
              <a:t>University of Szczecin, Institute of Marine Traffic </a:t>
            </a:r>
            <a:r>
              <a:rPr lang="en-US" sz="1400" b="1" dirty="0" smtClean="0">
                <a:solidFill>
                  <a:schemeClr val="accent5">
                    <a:lumMod val="25000"/>
                  </a:schemeClr>
                </a:solidFill>
              </a:rPr>
              <a:t>Engineering</a:t>
            </a:r>
            <a:endParaRPr lang="en-GB" sz="1400" b="1" dirty="0">
              <a:solidFill>
                <a:schemeClr val="accent5">
                  <a:lumMod val="25000"/>
                </a:schemeClr>
              </a:solidFill>
            </a:endParaRPr>
          </a:p>
          <a:p>
            <a:pPr marL="0" indent="-457200">
              <a:buFontTx/>
              <a:buNone/>
              <a:defRPr/>
            </a:pPr>
            <a:r>
              <a:rPr lang="fi-FI" sz="1100" dirty="0" smtClean="0">
                <a:solidFill>
                  <a:srgbClr val="000000"/>
                </a:solidFill>
              </a:rPr>
              <a:t/>
            </a:r>
            <a:br>
              <a:rPr lang="fi-FI" sz="1100" dirty="0" smtClean="0">
                <a:solidFill>
                  <a:srgbClr val="000000"/>
                </a:solidFill>
              </a:rPr>
            </a:br>
            <a:r>
              <a:rPr lang="fi-FI" dirty="0" smtClean="0">
                <a:solidFill>
                  <a:srgbClr val="000000"/>
                </a:solidFill>
              </a:rPr>
              <a:t/>
            </a:r>
            <a:br>
              <a:rPr lang="fi-FI" dirty="0" smtClean="0">
                <a:solidFill>
                  <a:srgbClr val="000000"/>
                </a:solidFill>
              </a:rPr>
            </a:br>
            <a:endParaRPr lang="fi-FI"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show="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066" name="Picture 18" descr="Z:\tiedotus ja seminaarit\kuvat\Laivat ja satamat\Crystal Skye 8 1 10 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760" y="3942517"/>
            <a:ext cx="2890362" cy="2167771"/>
          </a:xfrm>
          <a:prstGeom prst="rect">
            <a:avLst/>
          </a:prstGeom>
          <a:noFill/>
          <a:effectLst>
            <a:glow rad="63500">
              <a:schemeClr val="accent3">
                <a:satMod val="175000"/>
                <a:alpha val="40000"/>
              </a:schemeClr>
            </a:glow>
            <a:softEdge rad="31750"/>
          </a:effectLst>
          <a:extLst>
            <a:ext uri="{909E8E84-426E-40DD-AFC4-6F175D3DCCD1}">
              <a14:hiddenFill xmlns:a14="http://schemas.microsoft.com/office/drawing/2010/main">
                <a:solidFill>
                  <a:srgbClr val="FFFFFF"/>
                </a:solidFill>
              </a14:hiddenFill>
            </a:ext>
          </a:extLst>
        </p:spPr>
      </p:pic>
      <p:sp>
        <p:nvSpPr>
          <p:cNvPr id="2051" name="Rectangle 2"/>
          <p:cNvSpPr>
            <a:spLocks noGrp="1" noChangeArrowheads="1"/>
          </p:cNvSpPr>
          <p:nvPr>
            <p:ph type="ctrTitle"/>
          </p:nvPr>
        </p:nvSpPr>
        <p:spPr>
          <a:xfrm>
            <a:off x="1257300" y="704850"/>
            <a:ext cx="5553075" cy="720725"/>
          </a:xfrm>
        </p:spPr>
        <p:txBody>
          <a:bodyPr/>
          <a:lstStyle/>
          <a:p>
            <a:pPr defTabSz="912813" eaLnBrk="1" hangingPunct="1"/>
            <a:r>
              <a:rPr lang="fi-FI" altLang="fi-FI" sz="1600" b="1" smtClean="0"/>
              <a:t>CHEMARE - Chemical risk assessment, management</a:t>
            </a:r>
            <a:br>
              <a:rPr lang="fi-FI" altLang="fi-FI" sz="1600" b="1" smtClean="0"/>
            </a:br>
            <a:r>
              <a:rPr lang="fi-FI" altLang="fi-FI" sz="1600" b="1" smtClean="0"/>
              <a:t>and recovery of the most commonly transported chemicals in the Baltic Sea</a:t>
            </a:r>
            <a:endParaRPr lang="en-GB" altLang="fi-FI" sz="1600" b="1" smtClean="0"/>
          </a:p>
        </p:txBody>
      </p:sp>
      <p:sp>
        <p:nvSpPr>
          <p:cNvPr id="4" name="Rectangle 2"/>
          <p:cNvSpPr txBox="1">
            <a:spLocks noChangeArrowheads="1"/>
          </p:cNvSpPr>
          <p:nvPr/>
        </p:nvSpPr>
        <p:spPr bwMode="auto">
          <a:xfrm>
            <a:off x="96838" y="4116388"/>
            <a:ext cx="2171700" cy="195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defTabSz="912813">
              <a:spcBef>
                <a:spcPct val="20000"/>
              </a:spcBef>
              <a:defRPr/>
            </a:pPr>
            <a:r>
              <a:rPr lang="fi-FI" altLang="fi-FI" sz="1000" b="1" kern="0" dirty="0" err="1">
                <a:solidFill>
                  <a:srgbClr val="000000"/>
                </a:solidFill>
                <a:cs typeface="Arial" panose="020B0604020202020204" pitchFamily="34" charset="0"/>
              </a:rPr>
              <a:t>Contact</a:t>
            </a:r>
            <a:r>
              <a:rPr lang="fi-FI" altLang="fi-FI" sz="1000" b="1" kern="0" dirty="0">
                <a:solidFill>
                  <a:srgbClr val="000000"/>
                </a:solidFill>
                <a:cs typeface="Arial" panose="020B0604020202020204" pitchFamily="34" charset="0"/>
              </a:rPr>
              <a:t> </a:t>
            </a:r>
            <a:r>
              <a:rPr lang="fi-FI" altLang="fi-FI" sz="1000" b="1" kern="0" dirty="0" err="1">
                <a:solidFill>
                  <a:srgbClr val="000000"/>
                </a:solidFill>
                <a:cs typeface="Arial" panose="020B0604020202020204" pitchFamily="34" charset="0"/>
              </a:rPr>
              <a:t>information</a:t>
            </a:r>
            <a:r>
              <a:rPr lang="fi-FI" altLang="fi-FI" sz="1000" b="1" kern="0" dirty="0">
                <a:solidFill>
                  <a:srgbClr val="000000"/>
                </a:solidFill>
                <a:cs typeface="Arial" panose="020B0604020202020204" pitchFamily="34" charset="0"/>
              </a:rPr>
              <a:t>:</a:t>
            </a:r>
          </a:p>
          <a:p>
            <a:pPr algn="l" defTabSz="912813">
              <a:spcBef>
                <a:spcPct val="20000"/>
              </a:spcBef>
              <a:defRPr/>
            </a:pPr>
            <a:r>
              <a:rPr lang="fi-FI" altLang="fi-FI" sz="1000" kern="0" dirty="0" smtClean="0">
                <a:solidFill>
                  <a:srgbClr val="000000"/>
                </a:solidFill>
                <a:cs typeface="Arial" panose="020B0604020202020204" pitchFamily="34" charset="0"/>
              </a:rPr>
              <a:t>Piia </a:t>
            </a:r>
            <a:r>
              <a:rPr lang="fi-FI" altLang="fi-FI" sz="1000" kern="0" dirty="0">
                <a:solidFill>
                  <a:srgbClr val="000000"/>
                </a:solidFill>
                <a:cs typeface="Arial" panose="020B0604020202020204" pitchFamily="34" charset="0"/>
              </a:rPr>
              <a:t>Nygren</a:t>
            </a:r>
          </a:p>
          <a:p>
            <a:pPr algn="l" defTabSz="912813">
              <a:spcBef>
                <a:spcPct val="20000"/>
              </a:spcBef>
              <a:defRPr/>
            </a:pPr>
            <a:r>
              <a:rPr lang="fi-FI" altLang="fi-FI" sz="1000" kern="0" dirty="0">
                <a:solidFill>
                  <a:srgbClr val="000000"/>
                </a:solidFill>
                <a:cs typeface="Arial" panose="020B0604020202020204" pitchFamily="34" charset="0"/>
              </a:rPr>
              <a:t>Project </a:t>
            </a:r>
            <a:r>
              <a:rPr lang="fi-FI" altLang="fi-FI" sz="1000" kern="0" dirty="0" err="1">
                <a:solidFill>
                  <a:srgbClr val="000000"/>
                </a:solidFill>
                <a:cs typeface="Arial" panose="020B0604020202020204" pitchFamily="34" charset="0"/>
              </a:rPr>
              <a:t>Manager</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a:solidFill>
                  <a:srgbClr val="000000"/>
                </a:solidFill>
                <a:cs typeface="Arial" panose="020B0604020202020204" pitchFamily="34" charset="0"/>
              </a:rPr>
              <a:t>Kotka </a:t>
            </a:r>
            <a:r>
              <a:rPr lang="fi-FI" altLang="fi-FI" sz="1000" kern="0" dirty="0" err="1">
                <a:solidFill>
                  <a:srgbClr val="000000"/>
                </a:solidFill>
                <a:cs typeface="Arial" panose="020B0604020202020204" pitchFamily="34" charset="0"/>
              </a:rPr>
              <a:t>Maritime</a:t>
            </a:r>
            <a:r>
              <a:rPr lang="fi-FI" altLang="fi-FI" sz="1000" kern="0" dirty="0">
                <a:solidFill>
                  <a:srgbClr val="000000"/>
                </a:solidFill>
                <a:cs typeface="Arial" panose="020B0604020202020204" pitchFamily="34" charset="0"/>
              </a:rPr>
              <a:t> </a:t>
            </a:r>
            <a:r>
              <a:rPr lang="fi-FI" altLang="fi-FI" sz="1000" kern="0" dirty="0" smtClean="0">
                <a:solidFill>
                  <a:srgbClr val="000000"/>
                </a:solidFill>
                <a:cs typeface="Arial" panose="020B0604020202020204" pitchFamily="34" charset="0"/>
              </a:rPr>
              <a:t> </a:t>
            </a:r>
            <a:r>
              <a:rPr lang="fi-FI" altLang="fi-FI" sz="1000" kern="0" dirty="0" err="1" smtClean="0">
                <a:solidFill>
                  <a:srgbClr val="000000"/>
                </a:solidFill>
                <a:cs typeface="Arial" panose="020B0604020202020204" pitchFamily="34" charset="0"/>
              </a:rPr>
              <a:t>Research</a:t>
            </a:r>
            <a:r>
              <a:rPr lang="fi-FI" altLang="fi-FI" sz="1000" kern="0" dirty="0" smtClean="0">
                <a:solidFill>
                  <a:srgbClr val="000000"/>
                </a:solidFill>
                <a:cs typeface="Arial" panose="020B0604020202020204" pitchFamily="34" charset="0"/>
              </a:rPr>
              <a:t> </a:t>
            </a:r>
            <a:r>
              <a:rPr lang="fi-FI" altLang="fi-FI" sz="1000" kern="0" dirty="0">
                <a:solidFill>
                  <a:srgbClr val="000000"/>
                </a:solidFill>
                <a:cs typeface="Arial" panose="020B0604020202020204" pitchFamily="34" charset="0"/>
              </a:rPr>
              <a:t>Centre</a:t>
            </a:r>
          </a:p>
          <a:p>
            <a:pPr algn="l" defTabSz="912813">
              <a:spcBef>
                <a:spcPct val="20000"/>
              </a:spcBef>
              <a:defRPr/>
            </a:pPr>
            <a:r>
              <a:rPr lang="fi-FI" altLang="fi-FI" sz="1000" kern="0" dirty="0">
                <a:solidFill>
                  <a:srgbClr val="000000"/>
                </a:solidFill>
                <a:cs typeface="Arial" panose="020B0604020202020204" pitchFamily="34" charset="0"/>
              </a:rPr>
              <a:t>Heikinkatu </a:t>
            </a:r>
            <a:r>
              <a:rPr lang="fi-FI" altLang="fi-FI" sz="1000" kern="0" dirty="0" smtClean="0">
                <a:solidFill>
                  <a:srgbClr val="000000"/>
                </a:solidFill>
                <a:cs typeface="Arial" panose="020B0604020202020204" pitchFamily="34" charset="0"/>
              </a:rPr>
              <a:t>7</a:t>
            </a:r>
          </a:p>
          <a:p>
            <a:pPr algn="l" defTabSz="912813">
              <a:spcBef>
                <a:spcPct val="20000"/>
              </a:spcBef>
              <a:defRPr/>
            </a:pPr>
            <a:r>
              <a:rPr lang="fi-FI" altLang="fi-FI" sz="1000" kern="0" dirty="0" smtClean="0">
                <a:solidFill>
                  <a:srgbClr val="000000"/>
                </a:solidFill>
                <a:cs typeface="Arial" panose="020B0604020202020204" pitchFamily="34" charset="0"/>
              </a:rPr>
              <a:t>48100 Kotka</a:t>
            </a:r>
          </a:p>
          <a:p>
            <a:pPr algn="l" defTabSz="912813">
              <a:spcBef>
                <a:spcPct val="20000"/>
              </a:spcBef>
              <a:defRPr/>
            </a:pPr>
            <a:r>
              <a:rPr lang="fi-FI" altLang="fi-FI" sz="1000" kern="0" dirty="0" smtClean="0">
                <a:solidFill>
                  <a:srgbClr val="000000"/>
                </a:solidFill>
                <a:cs typeface="Arial" panose="020B0604020202020204" pitchFamily="34" charset="0"/>
              </a:rPr>
              <a:t>Finland</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err="1">
                <a:solidFill>
                  <a:srgbClr val="000000"/>
                </a:solidFill>
                <a:cs typeface="Arial" panose="020B0604020202020204" pitchFamily="34" charset="0"/>
                <a:hlinkClick r:id="rId5"/>
              </a:rPr>
              <a:t>piia.nygren@merikotka.fi</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a:solidFill>
                  <a:srgbClr val="000000"/>
                </a:solidFill>
                <a:cs typeface="Arial" panose="020B0604020202020204" pitchFamily="34" charset="0"/>
              </a:rPr>
              <a:t>tel. +358-44-763 6173</a:t>
            </a:r>
          </a:p>
        </p:txBody>
      </p:sp>
      <p:pic>
        <p:nvPicPr>
          <p:cNvPr id="205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525" y="6042025"/>
            <a:ext cx="987425" cy="72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1950" y="133350"/>
            <a:ext cx="1085850"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Kuva 6" descr="EUSBSR logo - for light backgrounds_seed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67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Kuva 7" descr="EU_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450" y="611028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Suorakulmio 1"/>
          <p:cNvSpPr>
            <a:spLocks noChangeArrowheads="1"/>
          </p:cNvSpPr>
          <p:nvPr/>
        </p:nvSpPr>
        <p:spPr bwMode="auto">
          <a:xfrm>
            <a:off x="2127250" y="6067425"/>
            <a:ext cx="1939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Part-financed by </a:t>
            </a:r>
            <a:endParaRPr lang="fi-FI" altLang="fi-FI" sz="1400">
              <a:solidFill>
                <a:srgbClr val="000000"/>
              </a:solidFill>
            </a:endParaRPr>
          </a:p>
          <a:p>
            <a:pPr eaLnBrk="1" hangingPunct="1">
              <a:spcBef>
                <a:spcPct val="0"/>
              </a:spcBef>
              <a:buFontTx/>
              <a:buNone/>
            </a:pPr>
            <a:r>
              <a:rPr lang="en-GB" altLang="fi-FI" sz="1400" b="1">
                <a:solidFill>
                  <a:srgbClr val="000000"/>
                </a:solidFill>
              </a:rPr>
              <a:t>the European Union</a:t>
            </a:r>
            <a:endParaRPr lang="fi-FI" altLang="fi-FI" sz="1400">
              <a:solidFill>
                <a:srgbClr val="000000"/>
              </a:solidFill>
            </a:endParaRPr>
          </a:p>
        </p:txBody>
      </p:sp>
      <p:pic>
        <p:nvPicPr>
          <p:cNvPr id="2058" name="Kuva 9" descr="IB_Logo_positiv_rgb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6110288"/>
            <a:ext cx="10080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9" name="Suorakulmio 2"/>
          <p:cNvSpPr>
            <a:spLocks noChangeArrowheads="1"/>
          </p:cNvSpPr>
          <p:nvPr/>
        </p:nvSpPr>
        <p:spPr bwMode="auto">
          <a:xfrm>
            <a:off x="3924300" y="6067425"/>
            <a:ext cx="1871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Investitionsbank </a:t>
            </a:r>
            <a:endParaRPr lang="fi-FI" altLang="fi-FI" sz="1400">
              <a:solidFill>
                <a:srgbClr val="000000"/>
              </a:solidFill>
            </a:endParaRPr>
          </a:p>
          <a:p>
            <a:pPr eaLnBrk="1" hangingPunct="1">
              <a:spcBef>
                <a:spcPct val="0"/>
              </a:spcBef>
              <a:buFontTx/>
              <a:buNone/>
            </a:pPr>
            <a:r>
              <a:rPr lang="en-GB" altLang="fi-FI" sz="1400" b="1">
                <a:solidFill>
                  <a:srgbClr val="000000"/>
                </a:solidFill>
              </a:rPr>
              <a:t>Schleswig-Holstein</a:t>
            </a:r>
            <a:endParaRPr lang="fi-FI" altLang="fi-FI" sz="1400">
              <a:solidFill>
                <a:srgbClr val="000000"/>
              </a:solidFill>
            </a:endParaRPr>
          </a:p>
        </p:txBody>
      </p:sp>
      <p:pic>
        <p:nvPicPr>
          <p:cNvPr id="2060" name="Picture 12" descr="Z:\tiedotus ja seminaarit\logot\MIMIC logot\Logga SMHI 2010 ny.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38950" y="139700"/>
            <a:ext cx="10652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Z:\tiedotus ja seminaarit\logot\MIMIC logot\TY_logo_ring_joonega_sinin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6750" y="604838"/>
            <a:ext cx="74295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2" name="Suorakulmio 1"/>
          <p:cNvSpPr>
            <a:spLocks noChangeArrowheads="1"/>
          </p:cNvSpPr>
          <p:nvPr/>
        </p:nvSpPr>
        <p:spPr bwMode="auto">
          <a:xfrm>
            <a:off x="5292725" y="1447800"/>
            <a:ext cx="3841750"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charset="0"/>
              </a:defRPr>
            </a:lvl1pPr>
            <a:lvl2pPr defTabSz="912813">
              <a:defRPr>
                <a:solidFill>
                  <a:schemeClr val="tx1"/>
                </a:solidFill>
                <a:latin typeface="Arial" charset="0"/>
              </a:defRPr>
            </a:lvl2pPr>
            <a:lvl3pPr defTabSz="912813">
              <a:defRPr>
                <a:solidFill>
                  <a:schemeClr val="tx1"/>
                </a:solidFill>
                <a:latin typeface="Arial" charset="0"/>
              </a:defRPr>
            </a:lvl3pPr>
            <a:lvl4pPr defTabSz="912813">
              <a:defRPr>
                <a:solidFill>
                  <a:schemeClr val="tx1"/>
                </a:solidFill>
                <a:latin typeface="Arial" charset="0"/>
              </a:defRPr>
            </a:lvl4pPr>
            <a:lvl5pPr defTabSz="912813">
              <a:defRPr>
                <a:solidFill>
                  <a:schemeClr val="tx1"/>
                </a:solidFill>
                <a:latin typeface="Arial" charset="0"/>
              </a:defRPr>
            </a:lvl5pPr>
            <a:lvl6pPr marL="2284413" indent="1588" defTabSz="912813" eaLnBrk="0" fontAlgn="base" hangingPunct="0">
              <a:spcBef>
                <a:spcPct val="0"/>
              </a:spcBef>
              <a:spcAft>
                <a:spcPct val="0"/>
              </a:spcAft>
              <a:defRPr>
                <a:solidFill>
                  <a:schemeClr val="tx1"/>
                </a:solidFill>
                <a:latin typeface="Arial" charset="0"/>
              </a:defRPr>
            </a:lvl6pPr>
            <a:lvl7pPr marL="2741613" indent="1588" defTabSz="912813" eaLnBrk="0" fontAlgn="base" hangingPunct="0">
              <a:spcBef>
                <a:spcPct val="0"/>
              </a:spcBef>
              <a:spcAft>
                <a:spcPct val="0"/>
              </a:spcAft>
              <a:defRPr>
                <a:solidFill>
                  <a:schemeClr val="tx1"/>
                </a:solidFill>
                <a:latin typeface="Arial" charset="0"/>
              </a:defRPr>
            </a:lvl7pPr>
            <a:lvl8pPr marL="3198813" indent="1588" defTabSz="912813" eaLnBrk="0" fontAlgn="base" hangingPunct="0">
              <a:spcBef>
                <a:spcPct val="0"/>
              </a:spcBef>
              <a:spcAft>
                <a:spcPct val="0"/>
              </a:spcAft>
              <a:defRPr>
                <a:solidFill>
                  <a:schemeClr val="tx1"/>
                </a:solidFill>
                <a:latin typeface="Arial" charset="0"/>
              </a:defRPr>
            </a:lvl8pPr>
            <a:lvl9pPr marL="3656013" indent="1588" defTabSz="912813" eaLnBrk="0" fontAlgn="base" hangingPunct="0">
              <a:spcBef>
                <a:spcPct val="0"/>
              </a:spcBef>
              <a:spcAft>
                <a:spcPct val="0"/>
              </a:spcAft>
              <a:defRPr>
                <a:solidFill>
                  <a:schemeClr val="tx1"/>
                </a:solidFill>
                <a:latin typeface="Arial" charset="0"/>
              </a:defRPr>
            </a:lvl9pPr>
          </a:lstStyle>
          <a:p>
            <a:r>
              <a:rPr lang="en-GB" altLang="fi-FI" sz="1000" b="1">
                <a:solidFill>
                  <a:srgbClr val="000000"/>
                </a:solidFill>
                <a:ea typeface="Times New Roman" pitchFamily="18" charset="0"/>
                <a:cs typeface="Calibri" pitchFamily="34" charset="0"/>
              </a:rPr>
              <a:t>CHEMARE main objectives</a:t>
            </a:r>
          </a:p>
          <a:p>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 </a:t>
            </a:r>
            <a:r>
              <a:rPr lang="en-GB" altLang="fi-FI" sz="1000" b="1">
                <a:solidFill>
                  <a:srgbClr val="000000"/>
                </a:solidFill>
                <a:ea typeface="Times New Roman" pitchFamily="18" charset="0"/>
                <a:cs typeface="Calibri" pitchFamily="34" charset="0"/>
              </a:rPr>
              <a:t>1)  </a:t>
            </a:r>
            <a:r>
              <a:rPr lang="en-GB" altLang="fi-FI" sz="1000" i="1">
                <a:solidFill>
                  <a:srgbClr val="000000"/>
                </a:solidFill>
                <a:ea typeface="Times New Roman" pitchFamily="18" charset="0"/>
                <a:cs typeface="Calibri" pitchFamily="34" charset="0"/>
              </a:rPr>
              <a:t>To</a:t>
            </a:r>
            <a:r>
              <a:rPr lang="en-GB" altLang="fi-FI" sz="1000" b="1" i="1">
                <a:solidFill>
                  <a:srgbClr val="000000"/>
                </a:solidFill>
                <a:ea typeface="Times New Roman" pitchFamily="18" charset="0"/>
                <a:cs typeface="Calibri" pitchFamily="34" charset="0"/>
              </a:rPr>
              <a:t> </a:t>
            </a:r>
            <a:r>
              <a:rPr lang="en-GB" altLang="fi-FI" sz="1000" i="1">
                <a:solidFill>
                  <a:srgbClr val="000000"/>
                </a:solidFill>
                <a:ea typeface="Times New Roman" pitchFamily="18" charset="0"/>
                <a:cs typeface="Calibri" pitchFamily="34" charset="0"/>
              </a:rPr>
              <a:t>improve risk management capability </a:t>
            </a:r>
            <a:r>
              <a:rPr lang="en-GB" altLang="fi-FI" sz="1000">
                <a:solidFill>
                  <a:srgbClr val="000000"/>
                </a:solidFill>
                <a:ea typeface="Times New Roman" pitchFamily="18" charset="0"/>
                <a:cs typeface="Calibri" pitchFamily="34" charset="0"/>
              </a:rPr>
              <a:t>related to maritime transportation of chemicals.</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(2) </a:t>
            </a:r>
            <a:r>
              <a:rPr lang="en-GB" altLang="fi-FI" sz="1000" i="1">
                <a:solidFill>
                  <a:srgbClr val="000000"/>
                </a:solidFill>
                <a:ea typeface="Times New Roman" pitchFamily="18" charset="0"/>
                <a:cs typeface="Calibri" pitchFamily="34" charset="0"/>
              </a:rPr>
              <a:t>To assess the hazard potential that different chemicals have in case of accidental spill </a:t>
            </a:r>
            <a:r>
              <a:rPr lang="en-GB" altLang="fi-FI" sz="1000">
                <a:solidFill>
                  <a:srgbClr val="000000"/>
                </a:solidFill>
                <a:ea typeface="Times New Roman" pitchFamily="18" charset="0"/>
                <a:cs typeface="Calibri" pitchFamily="34" charset="0"/>
              </a:rPr>
              <a:t>using best available methodology. Environmental and human health risks and the potential impacts will be evaluated.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(3) </a:t>
            </a:r>
            <a:r>
              <a:rPr lang="en-GB" altLang="fi-FI" sz="1000" i="1">
                <a:solidFill>
                  <a:srgbClr val="000000"/>
                </a:solidFill>
                <a:ea typeface="Times New Roman" pitchFamily="18" charset="0"/>
                <a:cs typeface="Calibri" pitchFamily="34" charset="0"/>
              </a:rPr>
              <a:t>To</a:t>
            </a:r>
            <a:r>
              <a:rPr lang="en-GB" altLang="fi-FI" sz="1000">
                <a:solidFill>
                  <a:srgbClr val="000000"/>
                </a:solidFill>
                <a:ea typeface="Times New Roman" pitchFamily="18" charset="0"/>
                <a:cs typeface="Calibri" pitchFamily="34" charset="0"/>
              </a:rPr>
              <a:t> </a:t>
            </a:r>
            <a:r>
              <a:rPr lang="en-GB" altLang="fi-FI" sz="1000" i="1">
                <a:solidFill>
                  <a:srgbClr val="000000"/>
                </a:solidFill>
                <a:ea typeface="Times New Roman" pitchFamily="18" charset="0"/>
                <a:cs typeface="Calibri" pitchFamily="34" charset="0"/>
              </a:rPr>
              <a:t>increase the knowledge of local authorities, transport operators and other stakeholders </a:t>
            </a:r>
            <a:r>
              <a:rPr lang="en-GB" altLang="fi-FI" sz="1000">
                <a:solidFill>
                  <a:srgbClr val="000000"/>
                </a:solidFill>
                <a:ea typeface="Times New Roman" pitchFamily="18" charset="0"/>
                <a:cs typeface="Calibri" pitchFamily="34" charset="0"/>
              </a:rPr>
              <a:t>about the transported chemicals and related risks.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(4)  </a:t>
            </a:r>
            <a:r>
              <a:rPr lang="en-GB" altLang="fi-FI" sz="1000" i="1">
                <a:solidFill>
                  <a:srgbClr val="000000"/>
                </a:solidFill>
                <a:ea typeface="Times New Roman" pitchFamily="18" charset="0"/>
                <a:cs typeface="Calibri" pitchFamily="34" charset="0"/>
              </a:rPr>
              <a:t>To adapt to extent possible existing oil combating tools for combating also chemical spills</a:t>
            </a:r>
            <a:r>
              <a:rPr lang="en-GB" altLang="fi-FI" sz="1000">
                <a:solidFill>
                  <a:srgbClr val="000000"/>
                </a:solidFill>
                <a:ea typeface="Times New Roman" pitchFamily="18" charset="0"/>
                <a:cs typeface="Calibri" pitchFamily="34" charset="0"/>
              </a:rPr>
              <a:t>. Benchmarking by assessing existing recovery/remediation methods for chemical spills is carried out to give recommendations for those methods applicable also in the Baltic Sea.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(5)  </a:t>
            </a:r>
            <a:r>
              <a:rPr lang="en-GB" altLang="fi-FI" sz="1000" i="1">
                <a:solidFill>
                  <a:srgbClr val="000000"/>
                </a:solidFill>
                <a:ea typeface="Times New Roman" pitchFamily="18" charset="0"/>
                <a:cs typeface="Calibri" pitchFamily="34" charset="0"/>
              </a:rPr>
              <a:t>To develop complementary tools describing the transport and dynamics of a given chemical in relation to various environmental compartments</a:t>
            </a:r>
            <a:r>
              <a:rPr lang="en-GB" altLang="fi-FI" sz="1000">
                <a:solidFill>
                  <a:srgbClr val="000000"/>
                </a:solidFill>
                <a:ea typeface="Times New Roman" pitchFamily="18" charset="0"/>
                <a:cs typeface="Calibri" pitchFamily="34" charset="0"/>
              </a:rPr>
              <a:t> (using the fugacity approach and a food web model).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HELCOM Response is updating the “Response Manual, Vol.2” which concerns response to accidents at sea involving spills of hazardous substances and loss of packaged dangerous goods. The CHEMARE project can support this update. The results of the CHEMARE project can also be used as support in producing the guide book “Chemical tankers accidents´ recovery and its ecological consequences” (Finnish Environment Institute). </a:t>
            </a:r>
            <a:endParaRPr lang="fi-FI" altLang="fi-FI" sz="1000">
              <a:solidFill>
                <a:srgbClr val="000000"/>
              </a:solidFill>
              <a:latin typeface="Calibri" pitchFamily="34" charset="0"/>
              <a:ea typeface="Times New Roman" pitchFamily="18" charset="0"/>
              <a:cs typeface="Calibri" pitchFamily="34" charset="0"/>
            </a:endParaRPr>
          </a:p>
        </p:txBody>
      </p:sp>
      <p:sp>
        <p:nvSpPr>
          <p:cNvPr id="3" name="Suorakulmio 2"/>
          <p:cNvSpPr/>
          <p:nvPr/>
        </p:nvSpPr>
        <p:spPr>
          <a:xfrm>
            <a:off x="128588" y="1347788"/>
            <a:ext cx="5151437" cy="2665412"/>
          </a:xfrm>
          <a:prstGeom prst="rect">
            <a:avLst/>
          </a:prstGeom>
        </p:spPr>
        <p:txBody>
          <a:bodyPr>
            <a:spAutoFit/>
          </a:bodyPr>
          <a:lstStyle/>
          <a:p>
            <a:pPr>
              <a:lnSpc>
                <a:spcPct val="115000"/>
              </a:lnSpc>
              <a:spcAft>
                <a:spcPts val="1000"/>
              </a:spcAft>
              <a:defRPr/>
            </a:pPr>
            <a:r>
              <a:rPr lang="en-GB" sz="1000" b="1" dirty="0">
                <a:solidFill>
                  <a:srgbClr val="000000"/>
                </a:solidFill>
                <a:latin typeface="Arial"/>
                <a:ea typeface="Calibri"/>
                <a:cs typeface="Times New Roman"/>
              </a:rPr>
              <a:t>CHEMARE focus </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1. Assessing the safety and risks of the Baltic Sea maritime transportation of chemicals</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2. Assessing of fate of chemical spills by modelling of drifts and transport of spilled chemicals</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3. Developing the guidelines for chemical spill response and recovery options and contributing to contingency planning</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4. Performing the integrated environmental impact assessment of potential chemical spills</a:t>
            </a:r>
          </a:p>
          <a:p>
            <a:pPr>
              <a:lnSpc>
                <a:spcPct val="115000"/>
              </a:lnSpc>
              <a:spcAft>
                <a:spcPts val="1000"/>
              </a:spcAft>
              <a:defRPr/>
            </a:pPr>
            <a:r>
              <a:rPr lang="en-GB" sz="1000" dirty="0">
                <a:solidFill>
                  <a:srgbClr val="000000"/>
                </a:solidFill>
                <a:latin typeface="Arial"/>
                <a:ea typeface="Calibri"/>
                <a:cs typeface="Calibri"/>
              </a:rPr>
              <a:t>5. Adapting the coupled </a:t>
            </a:r>
            <a:r>
              <a:rPr lang="en-GB" sz="1000" dirty="0" err="1">
                <a:solidFill>
                  <a:srgbClr val="000000"/>
                </a:solidFill>
                <a:latin typeface="Arial"/>
                <a:ea typeface="Calibri"/>
                <a:cs typeface="Calibri"/>
              </a:rPr>
              <a:t>Seatrack</a:t>
            </a:r>
            <a:r>
              <a:rPr lang="en-GB" sz="1000" dirty="0">
                <a:solidFill>
                  <a:srgbClr val="000000"/>
                </a:solidFill>
                <a:latin typeface="Arial"/>
                <a:ea typeface="Calibri"/>
                <a:cs typeface="Calibri"/>
              </a:rPr>
              <a:t> Web and </a:t>
            </a:r>
            <a:r>
              <a:rPr lang="en-GB" sz="1000" dirty="0" err="1">
                <a:solidFill>
                  <a:srgbClr val="000000"/>
                </a:solidFill>
                <a:latin typeface="Arial"/>
                <a:ea typeface="Calibri"/>
                <a:cs typeface="Calibri"/>
              </a:rPr>
              <a:t>SmartResponse</a:t>
            </a:r>
            <a:r>
              <a:rPr lang="en-GB" sz="1000" dirty="0">
                <a:solidFill>
                  <a:srgbClr val="000000"/>
                </a:solidFill>
                <a:latin typeface="Arial"/>
                <a:ea typeface="Calibri"/>
                <a:cs typeface="Calibri"/>
              </a:rPr>
              <a:t> Web simulation system for operational common awareness building to be used in </a:t>
            </a:r>
            <a:r>
              <a:rPr lang="en-GB" sz="1000" dirty="0">
                <a:solidFill>
                  <a:srgbClr val="000000"/>
                </a:solidFill>
                <a:latin typeface="Arial"/>
                <a:ea typeface="Times New Roman"/>
                <a:cs typeface="Calibri"/>
              </a:rPr>
              <a:t>contingency planning and/or in a case of accidental chemical spill</a:t>
            </a:r>
            <a:endParaRPr lang="fi-FI" sz="1000" dirty="0">
              <a:solidFill>
                <a:srgbClr val="000000"/>
              </a:solidFill>
              <a:latin typeface="Arial"/>
              <a:ea typeface="Calibri"/>
              <a:cs typeface="Calibri"/>
            </a:endParaRPr>
          </a:p>
        </p:txBody>
      </p:sp>
    </p:spTree>
    <p:extLst>
      <p:ext uri="{BB962C8B-B14F-4D97-AF65-F5344CB8AC3E}">
        <p14:creationId xmlns:p14="http://schemas.microsoft.com/office/powerpoint/2010/main" val="849673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accent5"/>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180975" y="0"/>
            <a:ext cx="8443913" cy="1470025"/>
          </a:xfrm>
        </p:spPr>
        <p:txBody>
          <a:bodyPr/>
          <a:lstStyle/>
          <a:p>
            <a:pPr defTabSz="912813" eaLnBrk="1" hangingPunct="1"/>
            <a:r>
              <a:rPr lang="fi-FI" altLang="fi-FI" sz="3200" b="1" smtClean="0"/>
              <a:t>CHEMARE</a:t>
            </a:r>
            <a:endParaRPr lang="en-GB" altLang="fi-FI" sz="2400" smtClean="0"/>
          </a:p>
        </p:txBody>
      </p:sp>
      <p:sp>
        <p:nvSpPr>
          <p:cNvPr id="4" name="Rectangle 2"/>
          <p:cNvSpPr txBox="1">
            <a:spLocks noChangeArrowheads="1"/>
          </p:cNvSpPr>
          <p:nvPr/>
        </p:nvSpPr>
        <p:spPr bwMode="auto">
          <a:xfrm>
            <a:off x="582613" y="3644900"/>
            <a:ext cx="8348662"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defRPr/>
            </a:pPr>
            <a:endParaRPr lang="en-GB" sz="2000" kern="0" dirty="0" smtClean="0">
              <a:solidFill>
                <a:srgbClr val="000000"/>
              </a:solidFill>
            </a:endParaRPr>
          </a:p>
        </p:txBody>
      </p:sp>
      <p:pic>
        <p:nvPicPr>
          <p:cNvPr id="6554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32513"/>
            <a:ext cx="987425"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Kuva 6" descr="EUSBSR logo - for light backgrounds_seed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7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Kuva 7" descr="EU_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521493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Kuva 9" descr="IB_Logo_positiv_rgb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75" y="4437063"/>
            <a:ext cx="10080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511" y="908720"/>
            <a:ext cx="8234619" cy="581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Otsikko 1"/>
          <p:cNvSpPr>
            <a:spLocks noGrp="1"/>
          </p:cNvSpPr>
          <p:nvPr>
            <p:ph type="title"/>
          </p:nvPr>
        </p:nvSpPr>
        <p:spPr/>
        <p:txBody>
          <a:bodyPr/>
          <a:lstStyle/>
          <a:p>
            <a:r>
              <a:rPr lang="fi-FI" altLang="fi-FI" dirty="0" err="1" smtClean="0"/>
              <a:t>Progress</a:t>
            </a:r>
            <a:endParaRPr lang="fi-FI" altLang="fi-FI" dirty="0" smtClean="0"/>
          </a:p>
        </p:txBody>
      </p:sp>
      <p:sp>
        <p:nvSpPr>
          <p:cNvPr id="3" name="Sisällön paikkamerkki 2"/>
          <p:cNvSpPr>
            <a:spLocks noGrp="1"/>
          </p:cNvSpPr>
          <p:nvPr>
            <p:ph idx="1"/>
          </p:nvPr>
        </p:nvSpPr>
        <p:spPr>
          <a:xfrm>
            <a:off x="457200" y="1600201"/>
            <a:ext cx="8229600" cy="3917032"/>
          </a:xfrm>
        </p:spPr>
        <p:txBody>
          <a:bodyPr/>
          <a:lstStyle/>
          <a:p>
            <a:pPr>
              <a:defRPr/>
            </a:pPr>
            <a:r>
              <a:rPr lang="fi-FI" sz="2000" dirty="0" err="1" smtClean="0"/>
              <a:t>Concept</a:t>
            </a:r>
            <a:r>
              <a:rPr lang="fi-FI" sz="2000" dirty="0" smtClean="0"/>
              <a:t> </a:t>
            </a:r>
            <a:r>
              <a:rPr lang="fi-FI" sz="2000" dirty="0" err="1" smtClean="0"/>
              <a:t>note</a:t>
            </a:r>
            <a:r>
              <a:rPr lang="fi-FI" sz="2000" dirty="0" smtClean="0"/>
              <a:t> </a:t>
            </a:r>
            <a:r>
              <a:rPr lang="fi-FI" sz="2000" dirty="0" err="1" smtClean="0"/>
              <a:t>was</a:t>
            </a:r>
            <a:r>
              <a:rPr lang="fi-FI" sz="2000" dirty="0" smtClean="0"/>
              <a:t> </a:t>
            </a:r>
            <a:r>
              <a:rPr lang="fi-FI" sz="2000" dirty="0" err="1" smtClean="0"/>
              <a:t>accepted</a:t>
            </a:r>
            <a:r>
              <a:rPr lang="fi-FI" sz="2000" dirty="0" smtClean="0"/>
              <a:t> </a:t>
            </a:r>
            <a:r>
              <a:rPr lang="fi-FI" sz="2000" dirty="0" err="1" smtClean="0"/>
              <a:t>by</a:t>
            </a:r>
            <a:r>
              <a:rPr lang="fi-FI" sz="2000" dirty="0" smtClean="0"/>
              <a:t> </a:t>
            </a:r>
            <a:r>
              <a:rPr lang="fi-FI" sz="2000" dirty="0" err="1" smtClean="0"/>
              <a:t>Baltic</a:t>
            </a:r>
            <a:r>
              <a:rPr lang="fi-FI" sz="2000" dirty="0" smtClean="0"/>
              <a:t> </a:t>
            </a:r>
            <a:r>
              <a:rPr lang="fi-FI" sz="2000" dirty="0" err="1" smtClean="0"/>
              <a:t>Sea</a:t>
            </a:r>
            <a:r>
              <a:rPr lang="fi-FI" sz="2000" dirty="0" smtClean="0"/>
              <a:t> </a:t>
            </a:r>
            <a:r>
              <a:rPr lang="fi-FI" sz="2000" dirty="0" err="1" smtClean="0"/>
              <a:t>Region</a:t>
            </a:r>
            <a:r>
              <a:rPr lang="fi-FI" sz="2000" dirty="0" smtClean="0"/>
              <a:t> </a:t>
            </a:r>
            <a:r>
              <a:rPr lang="fi-FI" sz="2000" dirty="0" err="1" smtClean="0"/>
              <a:t>Programme</a:t>
            </a:r>
            <a:r>
              <a:rPr lang="fi-FI" sz="2000" dirty="0" smtClean="0"/>
              <a:t> 2014-2020</a:t>
            </a:r>
          </a:p>
          <a:p>
            <a:pPr>
              <a:defRPr/>
            </a:pPr>
            <a:r>
              <a:rPr lang="fi-FI" sz="2000" dirty="0" err="1" smtClean="0"/>
              <a:t>Priority</a:t>
            </a:r>
            <a:r>
              <a:rPr lang="fi-FI" sz="2000" dirty="0" smtClean="0"/>
              <a:t> 3, </a:t>
            </a:r>
            <a:r>
              <a:rPr lang="fi-FI" sz="2000" dirty="0" err="1" smtClean="0"/>
              <a:t>specific</a:t>
            </a:r>
            <a:r>
              <a:rPr lang="fi-FI" sz="2000" dirty="0" smtClean="0"/>
              <a:t> </a:t>
            </a:r>
            <a:r>
              <a:rPr lang="fi-FI" sz="2000" dirty="0" err="1" smtClean="0"/>
              <a:t>objective</a:t>
            </a:r>
            <a:r>
              <a:rPr lang="fi-FI" sz="2000" dirty="0" smtClean="0"/>
              <a:t> </a:t>
            </a:r>
            <a:r>
              <a:rPr lang="fi-FI" sz="2000" dirty="0" smtClean="0"/>
              <a:t>3.3 </a:t>
            </a:r>
            <a:r>
              <a:rPr lang="fi-FI" sz="2000" dirty="0" err="1" smtClean="0"/>
              <a:t>Maritime</a:t>
            </a:r>
            <a:r>
              <a:rPr lang="fi-FI" sz="2000" dirty="0" smtClean="0"/>
              <a:t> </a:t>
            </a:r>
            <a:r>
              <a:rPr lang="fi-FI" sz="2000" dirty="0" err="1" smtClean="0"/>
              <a:t>safety</a:t>
            </a:r>
            <a:endParaRPr lang="fi-FI" sz="2000" dirty="0" smtClean="0"/>
          </a:p>
          <a:p>
            <a:pPr>
              <a:defRPr/>
            </a:pPr>
            <a:r>
              <a:rPr lang="fi-FI" sz="2000" dirty="0" smtClean="0"/>
              <a:t>Application </a:t>
            </a:r>
            <a:r>
              <a:rPr lang="fi-FI" sz="2000" dirty="0" err="1" smtClean="0"/>
              <a:t>submission</a:t>
            </a:r>
            <a:r>
              <a:rPr lang="fi-FI" sz="2000" dirty="0" smtClean="0"/>
              <a:t> 14th of </a:t>
            </a:r>
            <a:r>
              <a:rPr lang="fi-FI" sz="2000" dirty="0" err="1" smtClean="0"/>
              <a:t>July</a:t>
            </a:r>
            <a:endParaRPr lang="fi-FI" sz="2000" dirty="0" smtClean="0"/>
          </a:p>
          <a:p>
            <a:pPr marL="0" indent="0">
              <a:buFontTx/>
              <a:buNone/>
              <a:defRPr/>
            </a:pPr>
            <a:endParaRPr lang="fi-FI" sz="2000" dirty="0"/>
          </a:p>
          <a:p>
            <a:pPr marL="0" indent="0">
              <a:buFontTx/>
              <a:buNone/>
              <a:defRPr/>
            </a:pPr>
            <a:endParaRPr lang="fi-FI" dirty="0" smtClean="0"/>
          </a:p>
          <a:p>
            <a:pPr>
              <a:defRPr/>
            </a:pPr>
            <a:endParaRPr lang="fi-FI"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Otsikko 1"/>
          <p:cNvSpPr>
            <a:spLocks noGrp="1"/>
          </p:cNvSpPr>
          <p:nvPr>
            <p:ph type="title"/>
          </p:nvPr>
        </p:nvSpPr>
        <p:spPr/>
        <p:txBody>
          <a:bodyPr/>
          <a:lstStyle/>
          <a:p>
            <a:pPr defTabSz="912813"/>
            <a:r>
              <a:rPr lang="fi-FI" altLang="fi-FI" smtClean="0"/>
              <a:t>Communication contacts	</a:t>
            </a:r>
          </a:p>
        </p:txBody>
      </p:sp>
      <p:sp>
        <p:nvSpPr>
          <p:cNvPr id="67587" name="Sisällön paikkamerkki 2"/>
          <p:cNvSpPr>
            <a:spLocks noGrp="1"/>
          </p:cNvSpPr>
          <p:nvPr>
            <p:ph idx="1"/>
          </p:nvPr>
        </p:nvSpPr>
        <p:spPr>
          <a:xfrm>
            <a:off x="323850" y="1628775"/>
            <a:ext cx="8229600" cy="4525963"/>
          </a:xfrm>
        </p:spPr>
        <p:txBody>
          <a:bodyPr/>
          <a:lstStyle/>
          <a:p>
            <a:pPr marL="0" indent="0" defTabSz="912813">
              <a:buFontTx/>
              <a:buNone/>
            </a:pPr>
            <a:r>
              <a:rPr lang="fi-FI" altLang="fi-FI" sz="2400" dirty="0" err="1" smtClean="0"/>
              <a:t>Contact</a:t>
            </a:r>
            <a:r>
              <a:rPr lang="fi-FI" altLang="fi-FI" sz="2400" dirty="0" smtClean="0"/>
              <a:t> </a:t>
            </a:r>
            <a:r>
              <a:rPr lang="fi-FI" altLang="fi-FI" sz="2400" dirty="0" err="1" smtClean="0"/>
              <a:t>information</a:t>
            </a:r>
            <a:r>
              <a:rPr lang="fi-FI" altLang="fi-FI" sz="2400" dirty="0" smtClean="0"/>
              <a:t>:</a:t>
            </a:r>
          </a:p>
          <a:p>
            <a:pPr marL="0" indent="0" defTabSz="912813">
              <a:buFontTx/>
              <a:buNone/>
            </a:pPr>
            <a:endParaRPr lang="fi-FI" altLang="fi-FI" sz="2000" dirty="0" smtClean="0"/>
          </a:p>
          <a:p>
            <a:pPr marL="0" indent="0" defTabSz="912813">
              <a:buFontTx/>
              <a:buNone/>
            </a:pPr>
            <a:endParaRPr lang="fi-FI" altLang="fi-FI" sz="1600" dirty="0" smtClean="0"/>
          </a:p>
          <a:p>
            <a:pPr marL="0" indent="0" defTabSz="912813">
              <a:buFontTx/>
              <a:buNone/>
            </a:pPr>
            <a:r>
              <a:rPr lang="fi-FI" altLang="fi-FI" sz="1600" dirty="0" smtClean="0"/>
              <a:t>Miina Karjalainen</a:t>
            </a:r>
            <a:endParaRPr lang="fi-FI" altLang="fi-FI" sz="1600" dirty="0" smtClean="0"/>
          </a:p>
          <a:p>
            <a:pPr marL="0" indent="0" defTabSz="912813">
              <a:buFontTx/>
              <a:buNone/>
            </a:pPr>
            <a:r>
              <a:rPr lang="fi-FI" altLang="fi-FI" sz="1600" dirty="0" smtClean="0"/>
              <a:t>Project </a:t>
            </a:r>
            <a:r>
              <a:rPr lang="fi-FI" altLang="fi-FI" sz="1600" dirty="0" err="1" smtClean="0"/>
              <a:t>Manager</a:t>
            </a:r>
            <a:endParaRPr lang="fi-FI" altLang="fi-FI" sz="1600" dirty="0" smtClean="0"/>
          </a:p>
          <a:p>
            <a:pPr marL="0" indent="0" defTabSz="912813">
              <a:buFontTx/>
              <a:buNone/>
            </a:pPr>
            <a:r>
              <a:rPr lang="fi-FI" altLang="fi-FI" sz="1600" dirty="0" smtClean="0"/>
              <a:t>Kotka </a:t>
            </a:r>
            <a:r>
              <a:rPr lang="fi-FI" altLang="fi-FI" sz="1600" dirty="0" err="1" smtClean="0"/>
              <a:t>Maritime</a:t>
            </a:r>
            <a:r>
              <a:rPr lang="fi-FI" altLang="fi-FI" sz="1600" dirty="0" smtClean="0"/>
              <a:t> </a:t>
            </a:r>
            <a:r>
              <a:rPr lang="fi-FI" altLang="fi-FI" sz="1600" dirty="0" err="1" smtClean="0"/>
              <a:t>Research</a:t>
            </a:r>
            <a:r>
              <a:rPr lang="fi-FI" altLang="fi-FI" sz="1600" dirty="0" smtClean="0"/>
              <a:t> Centre</a:t>
            </a:r>
          </a:p>
          <a:p>
            <a:pPr marL="0" indent="0" defTabSz="912813">
              <a:buFontTx/>
              <a:buNone/>
            </a:pPr>
            <a:r>
              <a:rPr lang="fi-FI" altLang="fi-FI" sz="1600" dirty="0" smtClean="0"/>
              <a:t>Heikinkatu 7</a:t>
            </a:r>
          </a:p>
          <a:p>
            <a:pPr marL="0" indent="0" defTabSz="912813">
              <a:buFontTx/>
              <a:buNone/>
            </a:pPr>
            <a:r>
              <a:rPr lang="fi-FI" altLang="fi-FI" sz="1600" dirty="0" smtClean="0"/>
              <a:t>48100 Kotka</a:t>
            </a:r>
          </a:p>
          <a:p>
            <a:pPr marL="0" indent="0" defTabSz="912813">
              <a:buFontTx/>
              <a:buNone/>
            </a:pPr>
            <a:r>
              <a:rPr lang="fi-FI" altLang="fi-FI" sz="1600" dirty="0" smtClean="0"/>
              <a:t>Finland</a:t>
            </a:r>
          </a:p>
          <a:p>
            <a:pPr marL="0" indent="0" defTabSz="912813">
              <a:buFontTx/>
              <a:buNone/>
            </a:pPr>
            <a:r>
              <a:rPr lang="fi-FI" altLang="fi-FI" sz="1600" dirty="0" err="1" smtClean="0">
                <a:hlinkClick r:id="rId2"/>
              </a:rPr>
              <a:t>miina.karjalainen@merikotka.fi</a:t>
            </a:r>
            <a:endParaRPr lang="fi-FI" altLang="fi-FI" sz="1600" dirty="0" smtClean="0"/>
          </a:p>
          <a:p>
            <a:pPr marL="0" indent="0" defTabSz="912813">
              <a:buFontTx/>
              <a:buNone/>
            </a:pPr>
            <a:r>
              <a:rPr lang="fi-FI" altLang="fi-FI" sz="1600" dirty="0" smtClean="0"/>
              <a:t>tel. </a:t>
            </a:r>
            <a:r>
              <a:rPr lang="fi-FI" altLang="fi-FI" sz="1600" dirty="0"/>
              <a:t>+358 44 522 2843</a:t>
            </a:r>
            <a:endParaRPr lang="fi-FI" altLang="fi-FI" dirty="0" smtClean="0"/>
          </a:p>
        </p:txBody>
      </p:sp>
      <p:sp>
        <p:nvSpPr>
          <p:cNvPr id="67588" name="Tekstiruutu 1"/>
          <p:cNvSpPr txBox="1">
            <a:spLocks noChangeArrowheads="1"/>
          </p:cNvSpPr>
          <p:nvPr/>
        </p:nvSpPr>
        <p:spPr bwMode="auto">
          <a:xfrm>
            <a:off x="4140200" y="4652963"/>
            <a:ext cx="36004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fi-FI" altLang="fi-FI" sz="4400">
                <a:solidFill>
                  <a:srgbClr val="C00000"/>
                </a:solidFill>
              </a:rPr>
              <a:t>Thank you !</a:t>
            </a:r>
          </a:p>
        </p:txBody>
      </p:sp>
      <p:pic>
        <p:nvPicPr>
          <p:cNvPr id="675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700213"/>
            <a:ext cx="3163888"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te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3570</TotalTime>
  <Words>209</Words>
  <Application>Microsoft Office PowerPoint</Application>
  <PresentationFormat>Näytössä katseltava diaesitys (4:3)</PresentationFormat>
  <Paragraphs>75</Paragraphs>
  <Slides>6</Slides>
  <Notes>3</Notes>
  <HiddenSlides>1</HiddenSlides>
  <MMClips>0</MMClips>
  <ScaleCrop>false</ScaleCrop>
  <HeadingPairs>
    <vt:vector size="4" baseType="variant">
      <vt:variant>
        <vt:lpstr>Teema</vt:lpstr>
      </vt:variant>
      <vt:variant>
        <vt:i4>3</vt:i4>
      </vt:variant>
      <vt:variant>
        <vt:lpstr>Dian otsikot</vt:lpstr>
      </vt:variant>
      <vt:variant>
        <vt:i4>6</vt:i4>
      </vt:variant>
    </vt:vector>
  </HeadingPairs>
  <TitlesOfParts>
    <vt:vector size="9" baseType="lpstr">
      <vt:lpstr>Oletusrakenne</vt:lpstr>
      <vt:lpstr>4_Oletusrakenne</vt:lpstr>
      <vt:lpstr>1_Oletusrakenne</vt:lpstr>
      <vt:lpstr>CHEMARE - Chemical risk assessment, management and recovery of the most commonly transported chemicals in the Baltic Sea; progress of the Seed Money Project</vt:lpstr>
      <vt:lpstr>CHEMARE consortium</vt:lpstr>
      <vt:lpstr>CHEMARE - Chemical risk assessment, management and recovery of the most commonly transported chemicals in the Baltic Sea</vt:lpstr>
      <vt:lpstr>CHEMARE</vt:lpstr>
      <vt:lpstr>Progress</vt:lpstr>
      <vt:lpstr>Communication contacts </vt:lpstr>
    </vt:vector>
  </TitlesOfParts>
  <Company>Merikotka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LANIQAtuotanto</dc:creator>
  <cp:lastModifiedBy>Piia Nygren</cp:lastModifiedBy>
  <cp:revision>158</cp:revision>
  <cp:lastPrinted>2015-06-02T10:43:35Z</cp:lastPrinted>
  <dcterms:created xsi:type="dcterms:W3CDTF">2008-08-27T13:14:46Z</dcterms:created>
  <dcterms:modified xsi:type="dcterms:W3CDTF">2015-06-02T12:33:36Z</dcterms:modified>
</cp:coreProperties>
</file>